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72" r:id="rId7"/>
    <p:sldId id="274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67" r:id="rId16"/>
    <p:sldId id="270" r:id="rId17"/>
    <p:sldId id="271" r:id="rId18"/>
    <p:sldId id="275" r:id="rId19"/>
    <p:sldId id="276" r:id="rId20"/>
    <p:sldId id="280" r:id="rId21"/>
    <p:sldId id="279" r:id="rId22"/>
    <p:sldId id="278" r:id="rId23"/>
    <p:sldId id="257" r:id="rId24"/>
    <p:sldId id="273" r:id="rId25"/>
  </p:sldIdLst>
  <p:sldSz cx="7561263" cy="5329238"/>
  <p:notesSz cx="6858000" cy="9144000"/>
  <p:defaultTextStyle>
    <a:defPPr>
      <a:defRPr lang="ru-RU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382"/>
    <a:srgbClr val="E2E0D4"/>
    <a:srgbClr val="D2CDB8"/>
    <a:srgbClr val="BFC3CF"/>
    <a:srgbClr val="8897AA"/>
    <a:srgbClr val="A4A6D4"/>
    <a:srgbClr val="786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1" d="100"/>
          <a:sy n="151" d="100"/>
        </p:scale>
        <p:origin x="-1356" y="-72"/>
      </p:cViewPr>
      <p:guideLst>
        <p:guide orient="horz" pos="167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1655518"/>
            <a:ext cx="6427074" cy="1142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3019902"/>
            <a:ext cx="5292884" cy="1361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213417"/>
            <a:ext cx="1701284" cy="45471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213417"/>
            <a:ext cx="4977831" cy="45471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3424529"/>
            <a:ext cx="6427074" cy="105844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2258759"/>
            <a:ext cx="6427074" cy="116577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1243489"/>
            <a:ext cx="3339558" cy="351705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1243489"/>
            <a:ext cx="3339558" cy="351705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1192911"/>
            <a:ext cx="3340871" cy="49714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1690059"/>
            <a:ext cx="3340871" cy="307048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1192911"/>
            <a:ext cx="3342183" cy="49714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1690059"/>
            <a:ext cx="3342183" cy="307048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212183"/>
            <a:ext cx="2487603" cy="90301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212183"/>
            <a:ext cx="4226956" cy="45483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1115193"/>
            <a:ext cx="2487603" cy="3645347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3730466"/>
            <a:ext cx="4536758" cy="44040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476177"/>
            <a:ext cx="4536758" cy="3197543"/>
          </a:xfrm>
        </p:spPr>
        <p:txBody>
          <a:bodyPr/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4170869"/>
            <a:ext cx="4536758" cy="625445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4939414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4939414"/>
            <a:ext cx="2394400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4939414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654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06" indent="-276206" algn="l" defTabSz="73654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46" indent="-230172" algn="l" defTabSz="7365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87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61" indent="-184137" algn="l" defTabSz="73654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36" indent="-184137" algn="l" defTabSz="73654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microsoft.com/office/2007/relationships/hdphoto" Target="../media/hdphoto8.wdp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microsoft.com/office/2007/relationships/hdphoto" Target="../media/hdphoto1.wdp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2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+\Юля\Работа\Саше\Эмблема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263" y="996433"/>
            <a:ext cx="1440160" cy="10201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80431" y="1038438"/>
            <a:ext cx="237244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LAB</a:t>
            </a:r>
            <a:r>
              <a:rPr lang="en-US" sz="3600" b="1" cap="small" dirty="0" smtClean="0"/>
              <a:t>RADOR</a:t>
            </a:r>
            <a:r>
              <a:rPr lang="ru-RU" sz="3600" b="1" dirty="0" smtClean="0"/>
              <a:t>®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80431" y="1528556"/>
            <a:ext cx="20069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Ваш </a:t>
            </a:r>
            <a:r>
              <a:rPr lang="ru-RU" sz="2800" dirty="0">
                <a:solidFill>
                  <a:srgbClr val="786F44"/>
                </a:solidFill>
                <a:latin typeface="Mistral" panose="03090702030407020403" pitchFamily="66" charset="0"/>
              </a:rPr>
              <a:t>верный друг</a:t>
            </a:r>
          </a:p>
        </p:txBody>
      </p:sp>
      <p:pic>
        <p:nvPicPr>
          <p:cNvPr id="1027" name="Picture 3" descr="C:\Users\tch\Desktop\ЮГИШ.415431.001_Спектрометр_ЭП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176" y="2202320"/>
            <a:ext cx="4356695" cy="19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8782" y="2202320"/>
            <a:ext cx="2088233" cy="1934515"/>
          </a:xfrm>
          <a:prstGeom prst="rect">
            <a:avLst/>
          </a:prstGeom>
          <a:gradFill flip="none" rotWithShape="1">
            <a:gsLst>
              <a:gs pos="0">
                <a:srgbClr val="8897AA"/>
              </a:gs>
              <a:gs pos="100000">
                <a:srgbClr val="BFC3C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4247" y="4326261"/>
            <a:ext cx="6912768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 smtClean="0"/>
              <a:t>СПЕКТРОМЕТР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электронного парамагнитного резонанса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02320"/>
            <a:ext cx="1980431" cy="1934515"/>
          </a:xfrm>
          <a:prstGeom prst="rect">
            <a:avLst/>
          </a:prstGeom>
          <a:gradFill flip="none" rotWithShape="1">
            <a:gsLst>
              <a:gs pos="0">
                <a:srgbClr val="8897AA"/>
              </a:gs>
              <a:gs pos="100000">
                <a:srgbClr val="BFC3C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489" y="386477"/>
            <a:ext cx="1243526" cy="29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5256907"/>
            <a:ext cx="7237015" cy="72331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22379"/>
            <a:ext cx="7557100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10" descr="patent21542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879" y="3384699"/>
            <a:ext cx="778969" cy="1080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+\Юля\Работа\Саше\Эмблема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31" y="42451"/>
            <a:ext cx="720080" cy="51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2935" y="124594"/>
            <a:ext cx="13176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96455" y="216347"/>
            <a:ext cx="5099302" cy="17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Спектрометр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электронного </a:t>
            </a:r>
            <a:r>
              <a:rPr lang="ru-RU" dirty="0" smtClean="0">
                <a:latin typeface="Arial Narrow" panose="020B0606020202030204" pitchFamily="34" charset="0"/>
              </a:rPr>
              <a:t>парамагнитного резонанса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20791" y="1645240"/>
            <a:ext cx="1742464" cy="11633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786F44"/>
                </a:solidFill>
                <a:latin typeface="Mistral" panose="03090702030407020403" pitchFamily="66" charset="0"/>
              </a:rPr>
              <a:t>Неприхотлив, </a:t>
            </a: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/>
            </a:r>
            <a:b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</a:b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вынослив</a:t>
            </a:r>
            <a:r>
              <a:rPr lang="ru-RU" sz="2800" dirty="0">
                <a:solidFill>
                  <a:srgbClr val="786F44"/>
                </a:solidFill>
                <a:latin typeface="Mistral" panose="03090702030407020403" pitchFamily="66" charset="0"/>
              </a:rPr>
              <a:t>, </a:t>
            </a: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/>
            </a:r>
            <a:b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</a:b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универсален</a:t>
            </a:r>
            <a:endParaRPr lang="ru-RU" sz="2800" dirty="0">
              <a:solidFill>
                <a:srgbClr val="786F44"/>
              </a:solidFill>
              <a:latin typeface="Mistral" panose="03090702030407020403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263" y="756058"/>
            <a:ext cx="6912768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Преимущества когерентной супергетеродинной схемы</a:t>
            </a:r>
          </a:p>
        </p:txBody>
      </p:sp>
      <p:pic>
        <p:nvPicPr>
          <p:cNvPr id="18" name="Рисунок 17" descr="C:\+\Юля\Работа\Саше\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16" y="1297185"/>
            <a:ext cx="2638819" cy="197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+\Юля\Работа\Саше\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8503" y="1297185"/>
            <a:ext cx="2304255" cy="19794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252239" y="3384699"/>
            <a:ext cx="5112567" cy="148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50" dirty="0" smtClean="0"/>
              <a:t>Когерентная супергетеродинная схема </a:t>
            </a:r>
            <a:r>
              <a:rPr lang="ru-RU" sz="1150" dirty="0" smtClean="0"/>
              <a:t>спектрометра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ru-RU" sz="1150" b="1" dirty="0"/>
              <a:t>® </a:t>
            </a:r>
            <a:r>
              <a:rPr lang="ru-RU" sz="1150" dirty="0" smtClean="0"/>
              <a:t>обеспечивает возможность измерения спектров ЭПР без модуляции магнитного поля (в стационарном режиме), что позволяет:</a:t>
            </a:r>
          </a:p>
          <a:p>
            <a:pPr marL="360363" indent="-1714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150" i="1" dirty="0" smtClean="0"/>
              <a:t>наблюдать сигнал поглощения, а не его первую производную;</a:t>
            </a:r>
          </a:p>
          <a:p>
            <a:pPr marL="360363" indent="-1714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150" i="1" dirty="0" smtClean="0"/>
              <a:t>избежать ограничений на наблюдаемые времена релаксации парамагнитных центров (ПЦ);</a:t>
            </a:r>
          </a:p>
          <a:p>
            <a:pPr marL="360363" indent="-1714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150" i="1" dirty="0" smtClean="0"/>
              <a:t>улучшить спектральное разрешение линий  за счет отсутствия их уширения, связанного с модуляцией .</a:t>
            </a:r>
            <a:endParaRPr lang="ru-RU" sz="1150" i="1" dirty="0"/>
          </a:p>
        </p:txBody>
      </p:sp>
      <p:pic>
        <p:nvPicPr>
          <p:cNvPr id="16" name="Picture 10" descr="patent21542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888" y="3528715"/>
            <a:ext cx="778969" cy="1080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patent21542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839" y="3672731"/>
            <a:ext cx="778969" cy="1080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 rot="16200000">
            <a:off x="6400648" y="3861026"/>
            <a:ext cx="1368152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ru-RU" sz="1000" dirty="0" smtClean="0">
                <a:latin typeface="Arial Narrow" panose="020B0606020202030204" pitchFamily="34" charset="0"/>
              </a:rPr>
              <a:t>Принцип КС-спектрометрии защищен патентами РФ </a:t>
            </a:r>
            <a:br>
              <a:rPr lang="ru-RU" sz="1000" dirty="0" smtClean="0">
                <a:latin typeface="Arial Narrow" panose="020B0606020202030204" pitchFamily="34" charset="0"/>
              </a:rPr>
            </a:br>
            <a:r>
              <a:rPr lang="ru-RU" sz="1000" dirty="0" smtClean="0">
                <a:latin typeface="Arial Narrow" panose="020B0606020202030204" pitchFamily="34" charset="0"/>
              </a:rPr>
              <a:t>(</a:t>
            </a:r>
            <a:r>
              <a:rPr lang="ru-RU" sz="1000" dirty="0">
                <a:latin typeface="Arial Narrow" panose="020B0606020202030204" pitchFamily="34" charset="0"/>
              </a:rPr>
              <a:t>2548293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и </a:t>
            </a:r>
            <a:r>
              <a:rPr lang="ru-RU" sz="1000" dirty="0" smtClean="0">
                <a:latin typeface="Arial Narrow" panose="020B0606020202030204" pitchFamily="34" charset="0"/>
              </a:rPr>
              <a:t>2569485)</a:t>
            </a:r>
            <a:endParaRPr lang="ru-RU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22379"/>
            <a:ext cx="7557100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8263" y="780401"/>
            <a:ext cx="6912768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Общие технические характеристики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10329" y="1224459"/>
            <a:ext cx="2266646" cy="7863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786F44"/>
                </a:solidFill>
                <a:latin typeface="Mistral" panose="03090702030407020403" pitchFamily="66" charset="0"/>
              </a:rPr>
              <a:t>Уникальная </a:t>
            </a: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/>
            </a:r>
            <a:b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</a:b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чувствительность</a:t>
            </a:r>
            <a:endParaRPr lang="ru-RU" sz="2800" dirty="0">
              <a:solidFill>
                <a:srgbClr val="786F44"/>
              </a:solidFill>
              <a:latin typeface="Mistral" panose="03090702030407020403" pitchFamily="66" charset="0"/>
            </a:endParaRPr>
          </a:p>
        </p:txBody>
      </p:sp>
      <p:pic>
        <p:nvPicPr>
          <p:cNvPr id="15" name="Рисунок 14" descr="C:\+\Юля\Работа\Саше\нос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404" y="2160562"/>
            <a:ext cx="3696859" cy="27441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35907"/>
              </p:ext>
            </p:extLst>
          </p:nvPr>
        </p:nvGraphicFramePr>
        <p:xfrm>
          <a:off x="252239" y="1207352"/>
          <a:ext cx="3456384" cy="3545499"/>
        </p:xfrm>
        <a:graphic>
          <a:graphicData uri="http://schemas.openxmlformats.org/drawingml/2006/table">
            <a:tbl>
              <a:tblPr firstRow="1" firstCol="1" lastCol="1" bandRow="1" bandCol="1">
                <a:tableStyleId>{9D7B26C5-4107-4FEC-AEDC-1716B250A1EF}</a:tableStyleId>
              </a:tblPr>
              <a:tblGrid>
                <a:gridCol w="2376264"/>
                <a:gridCol w="1080120"/>
              </a:tblGrid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Параметр</a:t>
                      </a:r>
                      <a:endParaRPr lang="ru-RU" sz="11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/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 smtClean="0">
                          <a:effectLst/>
                        </a:rPr>
                        <a:t>Диапазон СВЧ-излучения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 smtClean="0">
                          <a:effectLst/>
                        </a:rPr>
                        <a:t>Х-диапазон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Промежуточная</a:t>
                      </a:r>
                      <a:r>
                        <a:rPr lang="ru-RU" sz="115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частота, МГц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Чувствительность, </a:t>
                      </a:r>
                      <a:r>
                        <a:rPr lang="ru-RU" sz="1150" b="0" dirty="0" smtClean="0">
                          <a:effectLst/>
                        </a:rPr>
                        <a:t/>
                      </a:r>
                      <a:br>
                        <a:rPr lang="ru-RU" sz="1150" b="0" dirty="0" smtClean="0">
                          <a:effectLst/>
                        </a:rPr>
                      </a:br>
                      <a:r>
                        <a:rPr lang="ru-RU" sz="1150" b="0" dirty="0" smtClean="0">
                          <a:effectLst/>
                        </a:rPr>
                        <a:t>спин/</a:t>
                      </a:r>
                      <a:r>
                        <a:rPr lang="ru-RU" sz="1150" b="0" dirty="0" err="1" smtClean="0">
                          <a:effectLst/>
                        </a:rPr>
                        <a:t>мТл</a:t>
                      </a:r>
                      <a:r>
                        <a:rPr lang="ru-RU" sz="1150" b="0" dirty="0" smtClean="0">
                          <a:effectLst/>
                        </a:rPr>
                        <a:t> × Гц</a:t>
                      </a:r>
                      <a:r>
                        <a:rPr lang="ru-RU" sz="1150" b="0" dirty="0">
                          <a:effectLst/>
                        </a:rPr>
                        <a:t>, не более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 smtClean="0">
                          <a:effectLst/>
                        </a:rPr>
                        <a:t>1×10</a:t>
                      </a:r>
                      <a:r>
                        <a:rPr lang="ru-RU" sz="1150" b="0" baseline="30000" dirty="0" smtClean="0">
                          <a:effectLst/>
                        </a:rPr>
                        <a:t>10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Разрешающая способность, </a:t>
                      </a:r>
                      <a:r>
                        <a:rPr lang="ru-RU" sz="1150" b="0" dirty="0" smtClean="0">
                          <a:effectLst/>
                        </a:rPr>
                        <a:t/>
                      </a:r>
                      <a:br>
                        <a:rPr lang="ru-RU" sz="1150" b="0" dirty="0" smtClean="0">
                          <a:effectLst/>
                        </a:rPr>
                      </a:br>
                      <a:r>
                        <a:rPr lang="ru-RU" sz="1150" b="0" dirty="0" smtClean="0">
                          <a:effectLst/>
                        </a:rPr>
                        <a:t>не </a:t>
                      </a:r>
                      <a:r>
                        <a:rPr lang="ru-RU" sz="1150" b="0" dirty="0">
                          <a:effectLst/>
                        </a:rPr>
                        <a:t>менее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1×10</a:t>
                      </a:r>
                      <a:r>
                        <a:rPr lang="ru-RU" sz="1150" b="0" baseline="30000" dirty="0">
                          <a:effectLst/>
                        </a:rPr>
                        <a:t>-5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Индукция постоянного </a:t>
                      </a:r>
                      <a:r>
                        <a:rPr lang="ru-RU" sz="1150" b="0" dirty="0" smtClean="0">
                          <a:effectLst/>
                        </a:rPr>
                        <a:t>(среднего) магнитного </a:t>
                      </a:r>
                      <a:r>
                        <a:rPr lang="ru-RU" sz="1150" b="0" dirty="0">
                          <a:effectLst/>
                        </a:rPr>
                        <a:t>поля, Тл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0,329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Диапазон изменения </a:t>
                      </a:r>
                      <a:r>
                        <a:rPr lang="ru-RU" sz="1150" b="0" dirty="0" smtClean="0">
                          <a:effectLst/>
                        </a:rPr>
                        <a:t>(протяжки) магнитного </a:t>
                      </a:r>
                      <a:r>
                        <a:rPr lang="ru-RU" sz="1150" b="0" dirty="0">
                          <a:effectLst/>
                        </a:rPr>
                        <a:t>поля, Тл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150" b="0" dirty="0">
                          <a:effectLst/>
                        </a:rPr>
                        <a:t> 0,03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Абсолютная погрешность </a:t>
                      </a:r>
                      <a:r>
                        <a:rPr lang="ru-RU" sz="1150" b="0" dirty="0" smtClean="0">
                          <a:effectLst/>
                        </a:rPr>
                        <a:t/>
                      </a:r>
                      <a:br>
                        <a:rPr lang="ru-RU" sz="1150" b="0" dirty="0" smtClean="0">
                          <a:effectLst/>
                        </a:rPr>
                      </a:br>
                      <a:r>
                        <a:rPr lang="ru-RU" sz="1150" b="0" dirty="0" smtClean="0">
                          <a:effectLst/>
                        </a:rPr>
                        <a:t>установки магнитного </a:t>
                      </a:r>
                      <a:r>
                        <a:rPr lang="ru-RU" sz="1150" b="0" dirty="0">
                          <a:effectLst/>
                        </a:rPr>
                        <a:t>поля, </a:t>
                      </a:r>
                      <a:r>
                        <a:rPr lang="ru-RU" sz="1150" b="0" dirty="0" smtClean="0">
                          <a:effectLst/>
                        </a:rPr>
                        <a:t>Тл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dirty="0" smtClean="0">
                          <a:effectLst/>
                        </a:rPr>
                        <a:t>5×10</a:t>
                      </a:r>
                      <a:r>
                        <a:rPr lang="ru-RU" sz="1150" b="0" baseline="30000" dirty="0" smtClean="0">
                          <a:effectLst/>
                        </a:rPr>
                        <a:t>-6</a:t>
                      </a:r>
                      <a:endParaRPr lang="ru-RU" sz="115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Амплитуда модуляции </a:t>
                      </a:r>
                      <a:r>
                        <a:rPr lang="ru-RU" sz="1150" b="0" dirty="0" smtClean="0">
                          <a:effectLst/>
                        </a:rPr>
                        <a:t/>
                      </a:r>
                      <a:br>
                        <a:rPr lang="ru-RU" sz="1150" b="0" dirty="0" smtClean="0">
                          <a:effectLst/>
                        </a:rPr>
                      </a:br>
                      <a:r>
                        <a:rPr lang="ru-RU" sz="1150" b="0" dirty="0" smtClean="0">
                          <a:effectLst/>
                        </a:rPr>
                        <a:t>магнитного </a:t>
                      </a:r>
                      <a:r>
                        <a:rPr lang="ru-RU" sz="1150" b="0" dirty="0">
                          <a:effectLst/>
                        </a:rPr>
                        <a:t>поля, </a:t>
                      </a:r>
                      <a:r>
                        <a:rPr lang="ru-RU" sz="1150" b="0" dirty="0" smtClean="0">
                          <a:effectLst/>
                        </a:rPr>
                        <a:t>Тл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dirty="0" smtClean="0">
                          <a:effectLst/>
                        </a:rPr>
                        <a:t>(0,003 ÷3) ×10</a:t>
                      </a:r>
                      <a:r>
                        <a:rPr lang="ru-RU" sz="1150" b="0" baseline="30000" dirty="0" smtClean="0">
                          <a:effectLst/>
                        </a:rPr>
                        <a:t>-3</a:t>
                      </a:r>
                      <a:endParaRPr lang="ru-RU" sz="115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Частота модуляции </a:t>
                      </a:r>
                      <a:r>
                        <a:rPr lang="ru-RU" sz="1150" b="0" dirty="0" smtClean="0">
                          <a:effectLst/>
                        </a:rPr>
                        <a:t/>
                      </a:r>
                      <a:br>
                        <a:rPr lang="ru-RU" sz="1150" b="0" dirty="0" smtClean="0">
                          <a:effectLst/>
                        </a:rPr>
                      </a:br>
                      <a:r>
                        <a:rPr lang="ru-RU" sz="1150" b="0" dirty="0" smtClean="0">
                          <a:effectLst/>
                        </a:rPr>
                        <a:t>магнитного </a:t>
                      </a:r>
                      <a:r>
                        <a:rPr lang="ru-RU" sz="1150" b="0" dirty="0">
                          <a:effectLst/>
                        </a:rPr>
                        <a:t>поля, Гц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0 ÷ 12000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Потребляемая мощность, </a:t>
                      </a:r>
                      <a:r>
                        <a:rPr lang="ru-RU" sz="1150" b="0" dirty="0" smtClean="0">
                          <a:effectLst/>
                        </a:rPr>
                        <a:t/>
                      </a:r>
                      <a:br>
                        <a:rPr lang="ru-RU" sz="1150" b="0" dirty="0" smtClean="0">
                          <a:effectLst/>
                        </a:rPr>
                      </a:br>
                      <a:r>
                        <a:rPr lang="ru-RU" sz="1150" b="0" dirty="0" smtClean="0">
                          <a:effectLst/>
                        </a:rPr>
                        <a:t>Вт</a:t>
                      </a:r>
                      <a:r>
                        <a:rPr lang="ru-RU" sz="1150" b="0" dirty="0">
                          <a:effectLst/>
                        </a:rPr>
                        <a:t>, не более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60 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22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Габариты размеры (Д×Ш×В), </a:t>
                      </a:r>
                      <a:r>
                        <a:rPr lang="ru-RU" sz="1150" b="0" dirty="0" smtClean="0">
                          <a:effectLst/>
                        </a:rPr>
                        <a:t/>
                      </a:r>
                      <a:br>
                        <a:rPr lang="ru-RU" sz="1150" b="0" dirty="0" smtClean="0">
                          <a:effectLst/>
                        </a:rPr>
                      </a:br>
                      <a:r>
                        <a:rPr lang="ru-RU" sz="1150" b="0" dirty="0" smtClean="0">
                          <a:effectLst/>
                        </a:rPr>
                        <a:t>не </a:t>
                      </a:r>
                      <a:r>
                        <a:rPr lang="ru-RU" sz="1150" b="0" dirty="0">
                          <a:effectLst/>
                        </a:rPr>
                        <a:t>более, мм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150" b="0" dirty="0">
                          <a:effectLst/>
                        </a:rPr>
                        <a:t>340×320×260</a:t>
                      </a:r>
                      <a:endParaRPr lang="ru-RU" sz="11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95" marR="49495" marT="0" marB="0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78943" y="4392811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LAB</a:t>
            </a:r>
            <a:r>
              <a:rPr lang="en-US" b="1" cap="small" dirty="0" smtClean="0"/>
              <a:t>RADOR</a:t>
            </a:r>
            <a:r>
              <a:rPr lang="ru-RU" b="1" dirty="0" smtClean="0"/>
              <a:t>®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3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22379"/>
            <a:ext cx="7561263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95" y="2859027"/>
            <a:ext cx="2376264" cy="21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+\Юля\Работа\Саше\Эмблема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31" y="42451"/>
            <a:ext cx="720080" cy="51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2935" y="124594"/>
            <a:ext cx="13176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96455" y="216347"/>
            <a:ext cx="5099302" cy="17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Спектрометр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электронного парамагнитного резонанса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8263" y="780401"/>
            <a:ext cx="6912768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Магнитная система</a:t>
            </a:r>
            <a:endParaRPr lang="ru-RU" sz="2000" b="1" dirty="0"/>
          </a:p>
        </p:txBody>
      </p:sp>
      <p:pic>
        <p:nvPicPr>
          <p:cNvPr id="23" name="Рисунок 22" descr="C:\+\Юля\Работа\Саше\305122-blackangel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1031" y="1224459"/>
            <a:ext cx="3770232" cy="2852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80130" y="4248795"/>
            <a:ext cx="3696851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Легкий на подъем</a:t>
            </a:r>
            <a:endParaRPr lang="ru-RU" sz="2800" dirty="0">
              <a:solidFill>
                <a:srgbClr val="786F44"/>
              </a:solidFill>
              <a:latin typeface="Mistral" panose="03090702030407020403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9984" y="1152451"/>
            <a:ext cx="3406631" cy="188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50" dirty="0" smtClean="0"/>
              <a:t>Компактная магнитная система </a:t>
            </a:r>
            <a:r>
              <a:rPr lang="en-US" sz="1200" b="1" dirty="0" smtClean="0">
                <a:solidFill>
                  <a:srgbClr val="FF0000"/>
                </a:solidFill>
              </a:rPr>
              <a:t>LAB</a:t>
            </a:r>
            <a:r>
              <a:rPr lang="en-US" sz="1200" b="1" cap="small" dirty="0" smtClean="0"/>
              <a:t>RADOR</a:t>
            </a:r>
            <a:r>
              <a:rPr lang="ru-RU" sz="1200" b="1" dirty="0" smtClean="0"/>
              <a:t>® </a:t>
            </a:r>
            <a:r>
              <a:rPr lang="ru-RU" sz="1150" dirty="0" smtClean="0"/>
              <a:t>обеспечивает работу с </a:t>
            </a:r>
            <a:r>
              <a:rPr lang="en-US" sz="1150" dirty="0"/>
              <a:t>g-</a:t>
            </a:r>
            <a:r>
              <a:rPr lang="ru-RU" sz="1150" dirty="0" smtClean="0"/>
              <a:t>фактором </a:t>
            </a:r>
            <a:r>
              <a:rPr lang="ru-RU" sz="1150" dirty="0"/>
              <a:t>около </a:t>
            </a:r>
            <a:r>
              <a:rPr lang="ru-RU" sz="1150" dirty="0" smtClean="0"/>
              <a:t>2.</a:t>
            </a:r>
            <a:endParaRPr lang="ru-RU" sz="1150" dirty="0"/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50" dirty="0" smtClean="0"/>
              <a:t>Магнитная состоит из:</a:t>
            </a:r>
          </a:p>
          <a:p>
            <a:pPr marL="263525" indent="-17145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50" dirty="0" smtClean="0"/>
              <a:t>постоянных </a:t>
            </a:r>
            <a:r>
              <a:rPr lang="en-US" sz="1150" dirty="0" smtClean="0"/>
              <a:t>Sm-Co </a:t>
            </a:r>
            <a:r>
              <a:rPr lang="ru-RU" sz="1150" dirty="0" smtClean="0"/>
              <a:t>магнитов, обеспечивающих</a:t>
            </a:r>
            <a:r>
              <a:rPr lang="en-US" sz="1150" dirty="0" smtClean="0"/>
              <a:t> </a:t>
            </a:r>
            <a:r>
              <a:rPr lang="ru-RU" sz="1150" dirty="0" smtClean="0"/>
              <a:t>среднее поле;</a:t>
            </a:r>
          </a:p>
          <a:p>
            <a:pPr marL="263525" indent="-17145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50" dirty="0" smtClean="0"/>
              <a:t>большого электромагнита для протяжки магнитного поля;</a:t>
            </a:r>
          </a:p>
          <a:p>
            <a:pPr marL="263525" indent="-17145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50" dirty="0" smtClean="0"/>
              <a:t>четырех малых электромагнитов для модуляции магнитного поля</a:t>
            </a:r>
          </a:p>
          <a:p>
            <a:pPr marL="263525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ru-RU" sz="1150" dirty="0"/>
          </a:p>
        </p:txBody>
      </p:sp>
    </p:spTree>
    <p:extLst>
      <p:ext uri="{BB962C8B-B14F-4D97-AF65-F5344CB8AC3E}">
        <p14:creationId xmlns:p14="http://schemas.microsoft.com/office/powerpoint/2010/main" val="13227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" y="504379"/>
            <a:ext cx="7561263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6502" y="780401"/>
            <a:ext cx="3578145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Современная элементная база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1992" y="1080443"/>
            <a:ext cx="355064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50" dirty="0" smtClean="0"/>
              <a:t>Электронные и СВЧ-платы прибора </a:t>
            </a:r>
            <a:r>
              <a:rPr lang="en-US" sz="1200" b="1" dirty="0" smtClean="0">
                <a:solidFill>
                  <a:srgbClr val="FF0000"/>
                </a:solidFill>
              </a:rPr>
              <a:t>LAB</a:t>
            </a:r>
            <a:r>
              <a:rPr lang="en-US" sz="1200" b="1" cap="small" dirty="0" smtClean="0"/>
              <a:t>RADOR</a:t>
            </a:r>
            <a:r>
              <a:rPr lang="ru-RU" sz="1200" b="1" dirty="0" smtClean="0"/>
              <a:t>® </a:t>
            </a:r>
            <a:r>
              <a:rPr lang="ru-RU" sz="1200" dirty="0" smtClean="0"/>
              <a:t>созданы с использованием современной элементной базы </a:t>
            </a:r>
            <a:r>
              <a:rPr lang="ru-RU" sz="1150" dirty="0" smtClean="0"/>
              <a:t>микроэлектроники.</a:t>
            </a:r>
            <a:endParaRPr lang="ru-RU" sz="11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6502" y="3456707"/>
            <a:ext cx="357814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Совместимость с существующей техникой ЭПР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1992" y="4044781"/>
            <a:ext cx="355064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50" dirty="0" smtClean="0"/>
              <a:t>Программное обеспечение прибора </a:t>
            </a:r>
            <a:r>
              <a:rPr lang="en-US" sz="1200" b="1" dirty="0" smtClean="0">
                <a:solidFill>
                  <a:srgbClr val="FF0000"/>
                </a:solidFill>
              </a:rPr>
              <a:t>LAB</a:t>
            </a:r>
            <a:r>
              <a:rPr lang="en-US" sz="1200" b="1" cap="small" dirty="0" smtClean="0"/>
              <a:t>RADOR</a:t>
            </a:r>
            <a:r>
              <a:rPr lang="ru-RU" sz="1200" b="1" dirty="0" smtClean="0"/>
              <a:t>® </a:t>
            </a:r>
            <a:r>
              <a:rPr lang="ru-RU" sz="1200" dirty="0" smtClean="0"/>
              <a:t>позволяет сохранять данные в наиболее распространенных форматах ЭПР-исследований, в том числе в формате компании </a:t>
            </a:r>
            <a:r>
              <a:rPr lang="en-US" sz="1200" dirty="0" smtClean="0"/>
              <a:t>Bruker</a:t>
            </a:r>
            <a:r>
              <a:rPr lang="ru-RU" sz="1150" dirty="0" smtClean="0"/>
              <a:t>.</a:t>
            </a:r>
            <a:endParaRPr lang="ru-RU" sz="11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02886" y="2160563"/>
            <a:ext cx="3578145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Варианты резонаторов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30878" y="2448595"/>
            <a:ext cx="3722161" cy="99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50" dirty="0" smtClean="0"/>
              <a:t>Спектрометр </a:t>
            </a:r>
            <a:r>
              <a:rPr lang="en-US" sz="1200" b="1" dirty="0" smtClean="0">
                <a:solidFill>
                  <a:srgbClr val="FF0000"/>
                </a:solidFill>
              </a:rPr>
              <a:t>LAB</a:t>
            </a:r>
            <a:r>
              <a:rPr lang="en-US" sz="1200" b="1" cap="small" dirty="0" smtClean="0"/>
              <a:t>RADOR</a:t>
            </a:r>
            <a:r>
              <a:rPr lang="ru-RU" sz="1200" b="1" dirty="0" smtClean="0"/>
              <a:t>® </a:t>
            </a:r>
            <a:r>
              <a:rPr lang="ru-RU" sz="1200" dirty="0" smtClean="0"/>
              <a:t>может быть укомплектован двумя взаимозаменяемыми типами резонаторов:</a:t>
            </a:r>
          </a:p>
          <a:p>
            <a:pPr marL="263525" indent="-17145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прямоугольный </a:t>
            </a:r>
            <a:r>
              <a:rPr lang="en-US" sz="1200" dirty="0" smtClean="0"/>
              <a:t>TE</a:t>
            </a:r>
            <a:r>
              <a:rPr lang="en-US" sz="1200" baseline="-25000" dirty="0" smtClean="0"/>
              <a:t>102</a:t>
            </a:r>
            <a:r>
              <a:rPr lang="en-US" sz="1200" dirty="0" smtClean="0"/>
              <a:t> </a:t>
            </a:r>
            <a:r>
              <a:rPr lang="ru-RU" sz="1200" dirty="0" smtClean="0"/>
              <a:t>с механической регулировкой частоты и согласования;</a:t>
            </a:r>
          </a:p>
          <a:p>
            <a:pPr marL="263525" indent="-1714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50" dirty="0" smtClean="0"/>
              <a:t>петлевой резонатор (</a:t>
            </a:r>
            <a:r>
              <a:rPr lang="en-US" sz="1150" dirty="0" smtClean="0"/>
              <a:t>loop gap</a:t>
            </a:r>
            <a:r>
              <a:rPr lang="ru-RU" sz="1150" dirty="0" smtClean="0"/>
              <a:t>) – под заказ</a:t>
            </a:r>
            <a:endParaRPr lang="ru-RU" sz="11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95" y="1807518"/>
            <a:ext cx="1097973" cy="136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891" y="1807518"/>
            <a:ext cx="1322367" cy="136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643" y="4030479"/>
            <a:ext cx="1030370" cy="50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Рисунок 19" descr="C:\+\Юля\Работа\Саше\Эмблема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5945" y="3783916"/>
            <a:ext cx="720080" cy="5100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5779819" y="4176157"/>
            <a:ext cx="13176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</a:p>
        </p:txBody>
      </p:sp>
      <p:sp>
        <p:nvSpPr>
          <p:cNvPr id="2" name="Выгнутая вверх стрелка 1"/>
          <p:cNvSpPr/>
          <p:nvPr/>
        </p:nvSpPr>
        <p:spPr>
          <a:xfrm rot="345303">
            <a:off x="5208717" y="3924161"/>
            <a:ext cx="720080" cy="276999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273739" flipH="1" flipV="1">
            <a:off x="5158659" y="4421011"/>
            <a:ext cx="720080" cy="276999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4" descr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679" y="771517"/>
            <a:ext cx="2740131" cy="12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8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22379"/>
            <a:ext cx="7561263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+\Юля\Работа\Саше\Эмблема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31" y="42451"/>
            <a:ext cx="720080" cy="51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2935" y="124594"/>
            <a:ext cx="13176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96455" y="216347"/>
            <a:ext cx="5099302" cy="17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Спектрометр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электронного парамагнитного резонанса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5828" y="1257936"/>
            <a:ext cx="3696851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Справится даже ребенок</a:t>
            </a:r>
            <a:endParaRPr lang="ru-RU" sz="2800" dirty="0">
              <a:solidFill>
                <a:srgbClr val="786F44"/>
              </a:solidFill>
              <a:latin typeface="Mistral" panose="03090702030407020403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263" y="780401"/>
            <a:ext cx="6912768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Управление прибором</a:t>
            </a:r>
            <a:endParaRPr lang="ru-RU" sz="2000" b="1" dirty="0"/>
          </a:p>
        </p:txBody>
      </p:sp>
      <p:pic>
        <p:nvPicPr>
          <p:cNvPr id="16" name="Рисунок 15" descr="C:\+\Юля\Работа\Саше\jack_lab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523"/>
            <a:ext cx="5121865" cy="310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6200000">
            <a:off x="4054282" y="2236479"/>
            <a:ext cx="4222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ea typeface="Calibri"/>
                <a:cs typeface="Times New Roman"/>
              </a:rPr>
              <a:t>Полная автоматизация измерений</a:t>
            </a:r>
          </a:p>
          <a:p>
            <a:pPr algn="ctr"/>
            <a:endParaRPr lang="ru-RU" dirty="0" smtClean="0">
              <a:ea typeface="Calibri"/>
              <a:cs typeface="Times New Roman"/>
            </a:endParaRPr>
          </a:p>
          <a:p>
            <a:pPr algn="ctr"/>
            <a:r>
              <a:rPr lang="ru-RU" dirty="0" smtClean="0">
                <a:ea typeface="Calibri"/>
                <a:cs typeface="Times New Roman"/>
              </a:rPr>
              <a:t>Система управления с </a:t>
            </a:r>
            <a:r>
              <a:rPr lang="en-US" b="1" dirty="0" smtClean="0">
                <a:solidFill>
                  <a:srgbClr val="FF0000"/>
                </a:solidFill>
              </a:rPr>
              <a:t>LAB</a:t>
            </a:r>
            <a:r>
              <a:rPr lang="en-US" b="1" cap="small" dirty="0" smtClean="0"/>
              <a:t>RADOR</a:t>
            </a:r>
            <a:r>
              <a:rPr lang="ru-RU" b="1" dirty="0" smtClean="0"/>
              <a:t>®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построена </a:t>
            </a:r>
            <a:r>
              <a:rPr lang="ru-RU" dirty="0">
                <a:ea typeface="Calibri"/>
                <a:cs typeface="Times New Roman"/>
              </a:rPr>
              <a:t>по трехуровневой </a:t>
            </a:r>
            <a:r>
              <a:rPr lang="ru-RU" dirty="0" smtClean="0">
                <a:ea typeface="Calibri"/>
                <a:cs typeface="Times New Roman"/>
              </a:rPr>
              <a:t>иерархической схеме </a:t>
            </a:r>
            <a:endParaRPr lang="ru-RU" dirty="0"/>
          </a:p>
        </p:txBody>
      </p:sp>
      <p:sp>
        <p:nvSpPr>
          <p:cNvPr id="26" name="Полилиния 25"/>
          <p:cNvSpPr/>
          <p:nvPr/>
        </p:nvSpPr>
        <p:spPr>
          <a:xfrm>
            <a:off x="6827817" y="788670"/>
            <a:ext cx="697230" cy="274320"/>
          </a:xfrm>
          <a:custGeom>
            <a:avLst/>
            <a:gdLst>
              <a:gd name="connsiteX0" fmla="*/ 0 w 697230"/>
              <a:gd name="connsiteY0" fmla="*/ 274320 h 274320"/>
              <a:gd name="connsiteX1" fmla="*/ 308610 w 697230"/>
              <a:gd name="connsiteY1" fmla="*/ 0 h 274320"/>
              <a:gd name="connsiteX2" fmla="*/ 697230 w 697230"/>
              <a:gd name="connsiteY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230" h="274320">
                <a:moveTo>
                  <a:pt x="0" y="274320"/>
                </a:moveTo>
                <a:lnTo>
                  <a:pt x="308610" y="0"/>
                </a:lnTo>
                <a:lnTo>
                  <a:pt x="697230" y="0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6827817" y="2455451"/>
            <a:ext cx="697230" cy="137160"/>
          </a:xfrm>
          <a:custGeom>
            <a:avLst/>
            <a:gdLst>
              <a:gd name="connsiteX0" fmla="*/ 0 w 697230"/>
              <a:gd name="connsiteY0" fmla="*/ 274320 h 274320"/>
              <a:gd name="connsiteX1" fmla="*/ 308610 w 697230"/>
              <a:gd name="connsiteY1" fmla="*/ 0 h 274320"/>
              <a:gd name="connsiteX2" fmla="*/ 697230 w 697230"/>
              <a:gd name="connsiteY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230" h="274320">
                <a:moveTo>
                  <a:pt x="0" y="274320"/>
                </a:moveTo>
                <a:lnTo>
                  <a:pt x="308610" y="0"/>
                </a:lnTo>
                <a:lnTo>
                  <a:pt x="697230" y="0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flipV="1">
            <a:off x="6827817" y="3449851"/>
            <a:ext cx="697230" cy="150872"/>
          </a:xfrm>
          <a:custGeom>
            <a:avLst/>
            <a:gdLst>
              <a:gd name="connsiteX0" fmla="*/ 0 w 697230"/>
              <a:gd name="connsiteY0" fmla="*/ 274320 h 274320"/>
              <a:gd name="connsiteX1" fmla="*/ 308610 w 697230"/>
              <a:gd name="connsiteY1" fmla="*/ 0 h 274320"/>
              <a:gd name="connsiteX2" fmla="*/ 697230 w 697230"/>
              <a:gd name="connsiteY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230" h="274320">
                <a:moveTo>
                  <a:pt x="0" y="274320"/>
                </a:moveTo>
                <a:lnTo>
                  <a:pt x="308610" y="0"/>
                </a:lnTo>
                <a:lnTo>
                  <a:pt x="697230" y="0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flipV="1">
            <a:off x="6827817" y="4307091"/>
            <a:ext cx="697230" cy="301744"/>
          </a:xfrm>
          <a:custGeom>
            <a:avLst/>
            <a:gdLst>
              <a:gd name="connsiteX0" fmla="*/ 0 w 697230"/>
              <a:gd name="connsiteY0" fmla="*/ 274320 h 274320"/>
              <a:gd name="connsiteX1" fmla="*/ 308610 w 697230"/>
              <a:gd name="connsiteY1" fmla="*/ 0 h 274320"/>
              <a:gd name="connsiteX2" fmla="*/ 697230 w 697230"/>
              <a:gd name="connsiteY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230" h="274320">
                <a:moveTo>
                  <a:pt x="0" y="274320"/>
                </a:moveTo>
                <a:lnTo>
                  <a:pt x="308610" y="0"/>
                </a:lnTo>
                <a:lnTo>
                  <a:pt x="697230" y="0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53039" y="906589"/>
            <a:ext cx="119325" cy="1397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53039" y="2592611"/>
            <a:ext cx="119325" cy="857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453039" y="3751595"/>
            <a:ext cx="119325" cy="7063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22379"/>
            <a:ext cx="7561263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324247" y="771311"/>
            <a:ext cx="4896544" cy="390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150" dirty="0" smtClean="0">
                <a:effectLst/>
                <a:latin typeface="Calibri"/>
                <a:ea typeface="Calibri"/>
                <a:cs typeface="Times New Roman"/>
              </a:rPr>
              <a:t>Верхний </a:t>
            </a:r>
            <a:r>
              <a:rPr lang="ru-RU" sz="1150" dirty="0">
                <a:effectLst/>
                <a:latin typeface="Calibri"/>
                <a:ea typeface="Calibri"/>
                <a:cs typeface="Times New Roman"/>
              </a:rPr>
              <a:t>уровень системы реализуется на управляющем компьютере (настольный компьютер, ноутбук и т.п.), оснащенной интерфейсом </a:t>
            </a:r>
            <a:r>
              <a:rPr lang="en-US" sz="1150" dirty="0">
                <a:effectLst/>
                <a:latin typeface="Calibri"/>
                <a:ea typeface="Calibri"/>
                <a:cs typeface="Times New Roman"/>
              </a:rPr>
              <a:t>Ethernet</a:t>
            </a:r>
            <a:r>
              <a:rPr lang="ru-RU" sz="1150" dirty="0">
                <a:effectLst/>
                <a:latin typeface="Calibri"/>
                <a:ea typeface="Calibri"/>
                <a:cs typeface="Times New Roman"/>
              </a:rPr>
              <a:t> 10/100 </a:t>
            </a:r>
            <a:r>
              <a:rPr lang="ru-RU" sz="1150" dirty="0" err="1">
                <a:effectLst/>
                <a:latin typeface="Calibri"/>
                <a:ea typeface="Calibri"/>
                <a:cs typeface="Times New Roman"/>
              </a:rPr>
              <a:t>Base</a:t>
            </a:r>
            <a:r>
              <a:rPr lang="ru-RU" sz="1150" dirty="0">
                <a:effectLst/>
                <a:latin typeface="Calibri"/>
                <a:ea typeface="Calibri"/>
                <a:cs typeface="Times New Roman"/>
              </a:rPr>
              <a:t>-TX по протоколу </a:t>
            </a:r>
            <a:r>
              <a:rPr lang="en-US" sz="1150" dirty="0">
                <a:effectLst/>
                <a:latin typeface="Calibri"/>
                <a:ea typeface="Calibri"/>
                <a:cs typeface="Times New Roman"/>
              </a:rPr>
              <a:t>TCP</a:t>
            </a:r>
            <a:r>
              <a:rPr lang="ru-RU" sz="1150" dirty="0">
                <a:effectLst/>
                <a:latin typeface="Calibri"/>
                <a:ea typeface="Calibri"/>
                <a:cs typeface="Times New Roman"/>
              </a:rPr>
              <a:t>/</a:t>
            </a:r>
            <a:r>
              <a:rPr lang="en-US" sz="1150" dirty="0">
                <a:effectLst/>
                <a:latin typeface="Calibri"/>
                <a:ea typeface="Calibri"/>
                <a:cs typeface="Times New Roman"/>
              </a:rPr>
              <a:t>IP</a:t>
            </a:r>
            <a:r>
              <a:rPr lang="ru-RU" sz="1150" dirty="0">
                <a:effectLst/>
                <a:latin typeface="Calibri"/>
                <a:ea typeface="Calibri"/>
                <a:cs typeface="Times New Roman"/>
              </a:rPr>
              <a:t>. На управляющем компьютере </a:t>
            </a:r>
            <a:r>
              <a:rPr lang="ru-RU" sz="1150" dirty="0" err="1">
                <a:effectLst/>
                <a:latin typeface="Calibri"/>
                <a:ea typeface="Calibri"/>
                <a:cs typeface="Times New Roman"/>
              </a:rPr>
              <a:t>устанавлено</a:t>
            </a:r>
            <a:r>
              <a:rPr lang="ru-RU" sz="1150" dirty="0">
                <a:effectLst/>
                <a:latin typeface="Calibri"/>
                <a:ea typeface="Calibri"/>
                <a:cs typeface="Times New Roman"/>
              </a:rPr>
              <a:t> специальное программное обеспечение, обеспечивающее интерфейс пользователя для управления режимами работы, задания изменяемых параметров, контроля состояния, режимов работы и хода измерения, а также для сохранения результатов измерений с возможностью последующей обработки. Для этой сопряжения спектрометра с управляющим компьютером в спектрометре служит модуль обработки сигнала и </a:t>
            </a:r>
            <a:r>
              <a:rPr lang="ru-RU" sz="1150" dirty="0" smtClean="0">
                <a:effectLst/>
                <a:latin typeface="Calibri"/>
                <a:ea typeface="Calibri"/>
                <a:cs typeface="Times New Roman"/>
              </a:rPr>
              <a:t>управления.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150" dirty="0" smtClean="0">
                <a:effectLst/>
                <a:latin typeface="Calibri"/>
                <a:ea typeface="Calibri"/>
                <a:cs typeface="Times New Roman"/>
              </a:rPr>
              <a:t>Вторым </a:t>
            </a:r>
            <a:r>
              <a:rPr lang="ru-RU" sz="1150" dirty="0">
                <a:effectLst/>
                <a:latin typeface="Calibri"/>
                <a:ea typeface="Calibri"/>
                <a:cs typeface="Times New Roman"/>
              </a:rPr>
              <a:t>уровнем иерархии является управляющий процессор спектрометра. Этот уровень ответственен за поддержание интерфейса </a:t>
            </a:r>
            <a:r>
              <a:rPr lang="en-US" sz="1150" dirty="0">
                <a:effectLst/>
                <a:latin typeface="Calibri"/>
                <a:ea typeface="Calibri"/>
                <a:cs typeface="Times New Roman"/>
              </a:rPr>
              <a:t>Ethernet</a:t>
            </a:r>
            <a:r>
              <a:rPr lang="ru-RU" sz="1150" dirty="0">
                <a:effectLst/>
                <a:latin typeface="Calibri"/>
                <a:ea typeface="Calibri"/>
                <a:cs typeface="Times New Roman"/>
              </a:rPr>
              <a:t> 10/100 </a:t>
            </a:r>
            <a:r>
              <a:rPr lang="ru-RU" sz="1150" dirty="0" err="1">
                <a:effectLst/>
                <a:latin typeface="Calibri"/>
                <a:ea typeface="Calibri"/>
                <a:cs typeface="Times New Roman"/>
              </a:rPr>
              <a:t>Base</a:t>
            </a:r>
            <a:r>
              <a:rPr lang="ru-RU" sz="1150" dirty="0">
                <a:effectLst/>
                <a:latin typeface="Calibri"/>
                <a:ea typeface="Calibri"/>
                <a:cs typeface="Times New Roman"/>
              </a:rPr>
              <a:t>-TX, прием директив вышестоящего логического уровня и отправку ему запрошенных результатов, настройку и контроль состояния систем прибора. Помимо упомянутого, управляющий процессор формирует командные посылки на контроллер магнитного </a:t>
            </a:r>
            <a:r>
              <a:rPr lang="ru-RU" sz="1150" dirty="0" smtClean="0">
                <a:effectLst/>
                <a:latin typeface="Calibri"/>
                <a:ea typeface="Calibri"/>
                <a:cs typeface="Times New Roman"/>
              </a:rPr>
              <a:t>поля.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150" dirty="0" smtClean="0">
                <a:effectLst/>
                <a:latin typeface="Calibri"/>
                <a:ea typeface="Calibri"/>
                <a:cs typeface="Times New Roman"/>
              </a:rPr>
              <a:t>На </a:t>
            </a:r>
            <a:r>
              <a:rPr lang="ru-RU" sz="1150" dirty="0">
                <a:effectLst/>
                <a:latin typeface="Calibri"/>
                <a:ea typeface="Calibri"/>
                <a:cs typeface="Times New Roman"/>
              </a:rPr>
              <a:t>третьей – низшей ступени иерархии системы управления находится процессор контроллера магнитного поля. Он получает директивы на установку необходимого поля и выполняет их в ходе итерационного процесса, включающего измерение и корректировку значения индукции. Кроме того, на контроллер может быть послана директива измерения актуального значения поля без его изменения.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7635" y="788670"/>
            <a:ext cx="388620" cy="0"/>
          </a:xfrm>
          <a:custGeom>
            <a:avLst/>
            <a:gdLst>
              <a:gd name="connsiteX0" fmla="*/ 0 w 697230"/>
              <a:gd name="connsiteY0" fmla="*/ 274320 h 274320"/>
              <a:gd name="connsiteX1" fmla="*/ 308610 w 697230"/>
              <a:gd name="connsiteY1" fmla="*/ 0 h 274320"/>
              <a:gd name="connsiteX2" fmla="*/ 697230 w 697230"/>
              <a:gd name="connsiteY2" fmla="*/ 0 h 274320"/>
              <a:gd name="connsiteX0" fmla="*/ 0 w 388620"/>
              <a:gd name="connsiteY0" fmla="*/ 0 h 0"/>
              <a:gd name="connsiteX1" fmla="*/ 388620 w 388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7635" y="2448595"/>
            <a:ext cx="388620" cy="0"/>
          </a:xfrm>
          <a:custGeom>
            <a:avLst/>
            <a:gdLst>
              <a:gd name="connsiteX0" fmla="*/ 0 w 697230"/>
              <a:gd name="connsiteY0" fmla="*/ 274320 h 274320"/>
              <a:gd name="connsiteX1" fmla="*/ 308610 w 697230"/>
              <a:gd name="connsiteY1" fmla="*/ 0 h 274320"/>
              <a:gd name="connsiteX2" fmla="*/ 697230 w 697230"/>
              <a:gd name="connsiteY2" fmla="*/ 0 h 274320"/>
              <a:gd name="connsiteX0" fmla="*/ 0 w 388620"/>
              <a:gd name="connsiteY0" fmla="*/ 0 h 0"/>
              <a:gd name="connsiteX1" fmla="*/ 388620 w 388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flipV="1">
            <a:off x="7635" y="3600723"/>
            <a:ext cx="388620" cy="0"/>
          </a:xfrm>
          <a:custGeom>
            <a:avLst/>
            <a:gdLst>
              <a:gd name="connsiteX0" fmla="*/ 0 w 697230"/>
              <a:gd name="connsiteY0" fmla="*/ 274320 h 274320"/>
              <a:gd name="connsiteX1" fmla="*/ 308610 w 697230"/>
              <a:gd name="connsiteY1" fmla="*/ 0 h 274320"/>
              <a:gd name="connsiteX2" fmla="*/ 697230 w 697230"/>
              <a:gd name="connsiteY2" fmla="*/ 0 h 274320"/>
              <a:gd name="connsiteX0" fmla="*/ 0 w 388620"/>
              <a:gd name="connsiteY0" fmla="*/ 0 h 0"/>
              <a:gd name="connsiteX1" fmla="*/ 388620 w 388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flipV="1">
            <a:off x="7635" y="4608835"/>
            <a:ext cx="388620" cy="0"/>
          </a:xfrm>
          <a:custGeom>
            <a:avLst/>
            <a:gdLst>
              <a:gd name="connsiteX0" fmla="*/ 0 w 697230"/>
              <a:gd name="connsiteY0" fmla="*/ 274320 h 274320"/>
              <a:gd name="connsiteX1" fmla="*/ 308610 w 697230"/>
              <a:gd name="connsiteY1" fmla="*/ 0 h 274320"/>
              <a:gd name="connsiteX2" fmla="*/ 697230 w 697230"/>
              <a:gd name="connsiteY2" fmla="*/ 0 h 274320"/>
              <a:gd name="connsiteX0" fmla="*/ 0 w 388620"/>
              <a:gd name="connsiteY0" fmla="*/ 0 h 0"/>
              <a:gd name="connsiteX1" fmla="*/ 388620 w 388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267" y="648395"/>
            <a:ext cx="2148772" cy="410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11102" y="906589"/>
            <a:ext cx="119325" cy="1397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-11102" y="2592611"/>
            <a:ext cx="119325" cy="857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-11102" y="3751595"/>
            <a:ext cx="119325" cy="7063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:\+\Юля\Работа\Саше\99a3f009_resizedScaled_817to5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3"/>
            <a:ext cx="7561263" cy="532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0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902" y="522379"/>
            <a:ext cx="7561263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8263" y="780401"/>
            <a:ext cx="6912768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 - лаборатория вашей мечты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89689" y="1199850"/>
            <a:ext cx="38913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50" dirty="0" smtClean="0"/>
              <a:t>Спектрометр  </a:t>
            </a:r>
            <a:r>
              <a:rPr lang="ru-RU" sz="1150" dirty="0" smtClean="0"/>
              <a:t>ЭПР 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ru-RU" sz="1150" b="1" dirty="0"/>
              <a:t>® </a:t>
            </a:r>
            <a:r>
              <a:rPr lang="ru-RU" sz="1150" dirty="0" smtClean="0"/>
              <a:t>совмещает возможности: </a:t>
            </a:r>
          </a:p>
          <a:p>
            <a:pPr marL="277813" indent="-1714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150" dirty="0" smtClean="0"/>
              <a:t>классического спектрометра  ЭПР;</a:t>
            </a:r>
          </a:p>
          <a:p>
            <a:pPr marL="277813" indent="-1714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150" dirty="0" smtClean="0"/>
              <a:t>классического </a:t>
            </a:r>
            <a:r>
              <a:rPr lang="ru-RU" sz="1150" dirty="0" err="1" smtClean="0"/>
              <a:t>релаксометра</a:t>
            </a:r>
            <a:r>
              <a:rPr lang="ru-RU" sz="1150" dirty="0" smtClean="0"/>
              <a:t>  ЭПР;</a:t>
            </a:r>
          </a:p>
          <a:p>
            <a:pPr marL="277813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150" dirty="0" smtClean="0"/>
              <a:t>когерентного супергетеродинного спектрометра  ЭПР.</a:t>
            </a:r>
            <a:endParaRPr lang="ru-RU" sz="1150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45" y="2388198"/>
            <a:ext cx="1195896" cy="6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47" y="3145191"/>
            <a:ext cx="1277491" cy="72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507803" y="2365186"/>
            <a:ext cx="936104" cy="145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1548383" y="3021648"/>
            <a:ext cx="504056" cy="247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 descr="C:\Users\tch\Desktop\ЮГИШ.415431.001_Спектрометр_ЭПР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3444" y="2993293"/>
            <a:ext cx="1021124" cy="8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821120" y="1401952"/>
            <a:ext cx="1853071" cy="3985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Больше свободы</a:t>
            </a:r>
            <a:endParaRPr lang="ru-RU" sz="2800" dirty="0">
              <a:solidFill>
                <a:srgbClr val="786F44"/>
              </a:solidFill>
              <a:latin typeface="Mistral" panose="03090702030407020403" pitchFamily="66" charset="0"/>
            </a:endParaRPr>
          </a:p>
        </p:txBody>
      </p:sp>
      <p:pic>
        <p:nvPicPr>
          <p:cNvPr id="4098" name="Picture 2" descr="C:\Users\tch\Desktop\Саше\Человек Наук. Физик-экспериментатор — об уникальном приборе, облученных продуктах и китайском копипасте - Новости - 66.ru_files\78b78fb4_resizedScaled_375to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689" y="2181036"/>
            <a:ext cx="4085475" cy="27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олилиния 30"/>
          <p:cNvSpPr/>
          <p:nvPr/>
        </p:nvSpPr>
        <p:spPr>
          <a:xfrm>
            <a:off x="2548890" y="2424582"/>
            <a:ext cx="468630" cy="457200"/>
          </a:xfrm>
          <a:custGeom>
            <a:avLst/>
            <a:gdLst>
              <a:gd name="connsiteX0" fmla="*/ 0 w 468630"/>
              <a:gd name="connsiteY0" fmla="*/ 251460 h 457200"/>
              <a:gd name="connsiteX1" fmla="*/ 148590 w 468630"/>
              <a:gd name="connsiteY1" fmla="*/ 457200 h 457200"/>
              <a:gd name="connsiteX2" fmla="*/ 468630 w 46863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630" h="457200">
                <a:moveTo>
                  <a:pt x="0" y="251460"/>
                </a:moveTo>
                <a:lnTo>
                  <a:pt x="148590" y="457200"/>
                </a:lnTo>
                <a:lnTo>
                  <a:pt x="468630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799" y="4400464"/>
            <a:ext cx="1243526" cy="29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96253" y="4213212"/>
            <a:ext cx="2808316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50" b="1" i="1" dirty="0" smtClean="0">
                <a:solidFill>
                  <a:srgbClr val="393382"/>
                </a:solidFill>
              </a:rPr>
              <a:t>Комплексные решения от компании</a:t>
            </a:r>
            <a:endParaRPr lang="ru-RU" sz="1150" b="1" i="1" dirty="0">
              <a:solidFill>
                <a:srgbClr val="393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98942"/>
            <a:ext cx="7561263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+\Юля\Работа\Саше\Эмблема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31" y="42451"/>
            <a:ext cx="720080" cy="51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2935" y="124594"/>
            <a:ext cx="13176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96455" y="216347"/>
            <a:ext cx="5099302" cy="17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Спектрометр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электронного парамагнитного резонанса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8263" y="780401"/>
            <a:ext cx="6912768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 как ключевое оборудование </a:t>
            </a:r>
            <a:br>
              <a:rPr lang="ru-RU" sz="2000" b="1" dirty="0" smtClean="0"/>
            </a:br>
            <a:r>
              <a:rPr lang="ru-RU" sz="2000" b="1" dirty="0" smtClean="0"/>
              <a:t>высокодозной дозиметрии</a:t>
            </a:r>
            <a:endParaRPr lang="ru-RU" sz="2000" b="1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447" y="2448595"/>
            <a:ext cx="2598424" cy="195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694" y="2504396"/>
            <a:ext cx="2594473" cy="196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69060" y="4234567"/>
            <a:ext cx="23476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" i="1" dirty="0" smtClean="0"/>
              <a:t>Спектры ЭПР </a:t>
            </a:r>
            <a:r>
              <a:rPr lang="ru-RU" sz="1150" i="1" dirty="0" err="1" smtClean="0"/>
              <a:t>аланина</a:t>
            </a:r>
            <a:r>
              <a:rPr lang="ru-RU" sz="1150" i="1" dirty="0" smtClean="0"/>
              <a:t>, облученного разными дозами</a:t>
            </a:r>
            <a:endParaRPr lang="ru-RU" sz="115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995040" y="4322578"/>
            <a:ext cx="2347678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" i="1" dirty="0" err="1" smtClean="0"/>
              <a:t>Градуировочная</a:t>
            </a:r>
            <a:r>
              <a:rPr lang="ru-RU" sz="1150" i="1" dirty="0" smtClean="0"/>
              <a:t> кривая</a:t>
            </a:r>
            <a:endParaRPr lang="ru-RU" sz="1150" i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44527" y="1440483"/>
            <a:ext cx="439379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50" dirty="0" smtClean="0"/>
              <a:t>На базе </a:t>
            </a:r>
            <a:r>
              <a:rPr lang="ru-RU" sz="1150" dirty="0" smtClean="0"/>
              <a:t>спектрометра </a:t>
            </a:r>
            <a:r>
              <a:rPr lang="ru-RU" sz="1150" dirty="0" smtClean="0"/>
              <a:t>ЭПР 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ru-RU" sz="1150" b="1" dirty="0"/>
              <a:t>® </a:t>
            </a:r>
            <a:r>
              <a:rPr lang="ru-RU" sz="1150" dirty="0" smtClean="0"/>
              <a:t>возможно создание дозиметрической системы, пригодной для точной (3-5%) дозиметрии высоких доз (1-100 </a:t>
            </a:r>
            <a:r>
              <a:rPr lang="ru-RU" sz="1150" dirty="0" err="1" smtClean="0"/>
              <a:t>кГр</a:t>
            </a:r>
            <a:r>
              <a:rPr lang="ru-RU" sz="1150" dirty="0" smtClean="0"/>
              <a:t>) ионизирующих излучений с использованием аланиновых  или иных </a:t>
            </a:r>
            <a:r>
              <a:rPr lang="ru-RU" sz="1150" dirty="0" smtClean="0"/>
              <a:t>детекторов.</a:t>
            </a:r>
            <a:endParaRPr lang="ru-RU" sz="1150" dirty="0"/>
          </a:p>
        </p:txBody>
      </p:sp>
      <p:pic>
        <p:nvPicPr>
          <p:cNvPr id="37" name="Picture 5" descr="C:\+\3.1 ЭПР-спектрометр\ЭПР-спектрометр\Старт 2\28-04-2014_09-14-13\DSC_02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76575" y="2635143"/>
            <a:ext cx="3196274" cy="10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 rot="16200000">
            <a:off x="-570923" y="2917536"/>
            <a:ext cx="2347678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" i="1" dirty="0" err="1" smtClean="0"/>
              <a:t>Аланиновые</a:t>
            </a:r>
            <a:r>
              <a:rPr lang="ru-RU" sz="1150" i="1" dirty="0" smtClean="0"/>
              <a:t> детекторы</a:t>
            </a:r>
            <a:endParaRPr lang="ru-RU" sz="1150" i="1" dirty="0"/>
          </a:p>
        </p:txBody>
      </p:sp>
      <p:pic>
        <p:nvPicPr>
          <p:cNvPr id="4102" name="Picture 6" descr="C:\Users\tch\Desktop\untitl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24447" y="1539627"/>
            <a:ext cx="548928" cy="5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902" y="522379"/>
            <a:ext cx="7561263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 smtClean="0"/>
              <a:t>19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8263" y="780401"/>
            <a:ext cx="69127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 в образовании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36699" y="1173617"/>
            <a:ext cx="542961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150" dirty="0" smtClean="0"/>
              <a:t>Малые габариты и относительно низкая стоимость оборудования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ru-RU" sz="1150" b="1" dirty="0"/>
              <a:t>® </a:t>
            </a:r>
            <a:r>
              <a:rPr lang="ru-RU" sz="1150" dirty="0" smtClean="0"/>
              <a:t>позволяет создавать на его основе учебные лаборатории для освоения (студентами и школьниками) методов магниторезонансной спектроскопии в различных сферах их применения.</a:t>
            </a:r>
            <a:endParaRPr lang="ru-RU" sz="1150" dirty="0"/>
          </a:p>
        </p:txBody>
      </p:sp>
      <p:pic>
        <p:nvPicPr>
          <p:cNvPr id="2051" name="Picture 3" descr="C:\Users\tch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71" y="2016547"/>
            <a:ext cx="3177523" cy="21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ch\Desktop\image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215" y="2016547"/>
            <a:ext cx="3205596" cy="21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ch\Desktop\imagesHRGF0DU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28" y="1337613"/>
            <a:ext cx="707805" cy="4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68263" y="4335265"/>
            <a:ext cx="689636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150" dirty="0" smtClean="0"/>
              <a:t>Возможна разработка дополнительных профессиональных модулей для освоения возможностей принципов когерентной супергетеродинной спектроскопии ЭПР, реализованной в приборах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ru-RU" sz="1150" b="1" dirty="0" smtClean="0"/>
              <a:t>®</a:t>
            </a:r>
            <a:r>
              <a:rPr lang="ru-RU" sz="1150" dirty="0" smtClean="0"/>
              <a:t>.</a:t>
            </a:r>
            <a:endParaRPr lang="ru-RU" sz="1150" dirty="0"/>
          </a:p>
        </p:txBody>
      </p:sp>
      <p:pic>
        <p:nvPicPr>
          <p:cNvPr id="25" name="Picture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670" y="3744739"/>
            <a:ext cx="1687859" cy="39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1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ch\Desktop\Саше\Made 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743" y="1510903"/>
            <a:ext cx="2488688" cy="11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tch\Desktop\ЮГИШ.415431.001_Спектрометр_ЭПР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5001" y="2962352"/>
            <a:ext cx="2205990" cy="19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8263" y="720403"/>
            <a:ext cx="69127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Спектрометр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электронного </a:t>
            </a:r>
            <a:r>
              <a:rPr lang="ru-RU" sz="2000" b="1" dirty="0"/>
              <a:t>парамагнитного </a:t>
            </a:r>
            <a:r>
              <a:rPr lang="ru-RU" sz="2000" b="1" dirty="0" smtClean="0"/>
              <a:t>резонанса (ЭПР)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8263" y="5064695"/>
            <a:ext cx="665254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smtClean="0"/>
              <a:t>2</a:t>
            </a:r>
            <a:endParaRPr lang="ru-RU" sz="1000" dirty="0"/>
          </a:p>
        </p:txBody>
      </p:sp>
      <p:pic>
        <p:nvPicPr>
          <p:cNvPr id="24" name="Picture 3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347" y="3405663"/>
            <a:ext cx="1391424" cy="62402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5" name="Picture 4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347" y="4149659"/>
            <a:ext cx="2376263" cy="3840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7" name="Picture 3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158868" y="3859479"/>
            <a:ext cx="1243526" cy="29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83861" y="1486474"/>
            <a:ext cx="4232874" cy="1587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150" dirty="0" smtClean="0"/>
              <a:t>Разработка компактного автоматизированного </a:t>
            </a:r>
            <a:r>
              <a:rPr lang="ru-RU" sz="1150" dirty="0" smtClean="0"/>
              <a:t>спектрометра </a:t>
            </a:r>
            <a:r>
              <a:rPr lang="ru-RU" sz="1150" dirty="0" smtClean="0"/>
              <a:t>ЭПР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en-US" sz="1150" b="1" dirty="0" smtClean="0"/>
              <a:t>®</a:t>
            </a:r>
            <a:r>
              <a:rPr lang="en-US" sz="1150" dirty="0" smtClean="0"/>
              <a:t> </a:t>
            </a:r>
            <a:r>
              <a:rPr lang="ru-RU" sz="1150" dirty="0" smtClean="0"/>
              <a:t>с уникальным принципом когерентной супергетеродинной регистрации сигнала выполнена учеными Уральского федерального университета (УрФУ).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150" dirty="0" smtClean="0"/>
              <a:t>Производство прибора</a:t>
            </a:r>
            <a:r>
              <a:rPr lang="ru-RU" sz="1150" b="1" dirty="0" smtClean="0"/>
              <a:t> </a:t>
            </a:r>
            <a:r>
              <a:rPr lang="ru-RU" sz="1150" dirty="0" smtClean="0"/>
              <a:t>организовано на промышленной базе Научно-производственного объединения автоматики имени академика Н.А. Семихатова (НПОА).</a:t>
            </a:r>
          </a:p>
          <a:p>
            <a:pPr algn="just">
              <a:lnSpc>
                <a:spcPct val="90000"/>
              </a:lnSpc>
            </a:pPr>
            <a:r>
              <a:rPr lang="ru-RU" sz="1150" dirty="0" smtClean="0"/>
              <a:t>Продвижением продукта занимается компания «Спектр» (</a:t>
            </a:r>
            <a:r>
              <a:rPr lang="en-US" sz="1150" dirty="0" smtClean="0"/>
              <a:t>Spectrum Ltd)</a:t>
            </a:r>
            <a:r>
              <a:rPr lang="ru-RU" sz="1150" dirty="0" smtClean="0"/>
              <a:t>, созданная при участии УрФУ и НПОА.</a:t>
            </a:r>
            <a:endParaRPr lang="ru-RU" sz="115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55741" y="1797438"/>
            <a:ext cx="1065065" cy="492443"/>
          </a:xfrm>
          <a:prstGeom prst="rect">
            <a:avLst/>
          </a:prstGeom>
          <a:solidFill>
            <a:srgbClr val="D2CDB8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Спектрометр</a:t>
            </a:r>
            <a:endParaRPr lang="ru-RU" sz="8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электронного парамагнитного резонанса </a:t>
            </a:r>
            <a:r>
              <a:rPr lang="en-US" sz="800" b="1" dirty="0" smtClean="0">
                <a:solidFill>
                  <a:srgbClr val="FF0000"/>
                </a:solidFill>
              </a:rPr>
              <a:t>LAB</a:t>
            </a:r>
            <a:r>
              <a:rPr lang="en-US" sz="800" b="1" dirty="0" smtClean="0"/>
              <a:t>RADOR</a:t>
            </a:r>
            <a:r>
              <a:rPr lang="en-US" sz="800" b="1" dirty="0" smtClean="0"/>
              <a:t>®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583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98942"/>
            <a:ext cx="7561263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+\Юля\Работа\Саше\Эмблема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31" y="42451"/>
            <a:ext cx="720080" cy="51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2935" y="124594"/>
            <a:ext cx="13176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96455" y="216347"/>
            <a:ext cx="5099302" cy="17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Спектрометр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электронного парамагнитного резонанса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/>
              <a:t>20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8263" y="780401"/>
            <a:ext cx="6912768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Потенциальные сферы применения</a:t>
            </a:r>
            <a:endParaRPr lang="ru-RU" sz="2000" b="1" dirty="0"/>
          </a:p>
        </p:txBody>
      </p:sp>
      <p:pic>
        <p:nvPicPr>
          <p:cNvPr id="10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48" y="1368475"/>
            <a:ext cx="1656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5031" y="3672843"/>
            <a:ext cx="1656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31" y="2538497"/>
            <a:ext cx="1656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5031" y="1370505"/>
            <a:ext cx="1656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052439" y="1296467"/>
            <a:ext cx="3600400" cy="3570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Научные исследования (физика, химия, материаловедение, медицина).</a:t>
            </a:r>
          </a:p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Пищевая промышленность (контроль </a:t>
            </a:r>
            <a:r>
              <a:rPr lang="ru-RU" sz="1150" dirty="0"/>
              <a:t>вкусовых качеств пива и вина при их производстве, а также качество таких продуктов как жиры, масло и др</a:t>
            </a:r>
            <a:r>
              <a:rPr lang="ru-RU" sz="1150" dirty="0" smtClean="0"/>
              <a:t>.).</a:t>
            </a:r>
          </a:p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Сельское хозяйство (контроль </a:t>
            </a:r>
            <a:r>
              <a:rPr lang="ru-RU" sz="1150" dirty="0"/>
              <a:t>семян и продуктов, подвергнутых радиационной </a:t>
            </a:r>
            <a:r>
              <a:rPr lang="ru-RU" sz="1150" dirty="0" smtClean="0"/>
              <a:t>стерилизации).</a:t>
            </a:r>
          </a:p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Фармацевтика (контроль качества лекарств).</a:t>
            </a:r>
          </a:p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Медицина (диагностика раковых заболеваний и др.)</a:t>
            </a:r>
          </a:p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Контроль </a:t>
            </a:r>
            <a:r>
              <a:rPr lang="ru-RU" sz="1150" dirty="0"/>
              <a:t>в нефтедобывающей </a:t>
            </a:r>
            <a:r>
              <a:rPr lang="ru-RU" sz="1150" dirty="0" smtClean="0"/>
              <a:t>отрасли (экспресс-анализ </a:t>
            </a:r>
            <a:r>
              <a:rPr lang="ru-RU" sz="1150" dirty="0"/>
              <a:t>сырой нефти для определения концентрации ванадия, </a:t>
            </a:r>
            <a:r>
              <a:rPr lang="ru-RU" sz="1150" dirty="0" err="1"/>
              <a:t>асфальтенов</a:t>
            </a:r>
            <a:r>
              <a:rPr lang="ru-RU" sz="1150" dirty="0"/>
              <a:t> и свободных </a:t>
            </a:r>
            <a:r>
              <a:rPr lang="ru-RU" sz="1150" dirty="0" smtClean="0"/>
              <a:t>радикалов).</a:t>
            </a:r>
          </a:p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Проверка </a:t>
            </a:r>
            <a:r>
              <a:rPr lang="ru-RU" sz="1150" dirty="0"/>
              <a:t>качества и поиск алмазов, поиск полезных </a:t>
            </a:r>
            <a:r>
              <a:rPr lang="ru-RU" sz="1150" dirty="0" smtClean="0"/>
              <a:t>ископаемых</a:t>
            </a:r>
          </a:p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Контроль </a:t>
            </a:r>
            <a:r>
              <a:rPr lang="ru-RU" sz="1150" dirty="0"/>
              <a:t>качества строительных </a:t>
            </a:r>
            <a:r>
              <a:rPr lang="ru-RU" sz="1150" dirty="0" smtClean="0"/>
              <a:t>материалов</a:t>
            </a:r>
          </a:p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Контроль износа двигателей (судоремонтная отрасль, железная дорога)</a:t>
            </a:r>
          </a:p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Криминалистические применения</a:t>
            </a:r>
          </a:p>
          <a:p>
            <a:pPr marL="263525" indent="-263525">
              <a:lnSpc>
                <a:spcPct val="90000"/>
              </a:lnSpc>
              <a:spcAft>
                <a:spcPts val="300"/>
              </a:spcAft>
              <a:buAutoNum type="arabicPeriod"/>
            </a:pPr>
            <a:r>
              <a:rPr lang="ru-RU" sz="1150" dirty="0" smtClean="0"/>
              <a:t>Специальные применения в космосе и на глубоководных аппаратах</a:t>
            </a:r>
            <a:endParaRPr lang="en-US" sz="1150" dirty="0" smtClean="0"/>
          </a:p>
        </p:txBody>
      </p:sp>
      <p:pic>
        <p:nvPicPr>
          <p:cNvPr id="24" name="Picture 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47" y="3672843"/>
            <a:ext cx="1656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Picture 5" descr="C:\Users\tch\Desktop\untitled.pn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5031" y="2520715"/>
            <a:ext cx="1656000" cy="100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902" y="522379"/>
            <a:ext cx="7561263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 smtClean="0"/>
              <a:t>21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8263" y="780401"/>
            <a:ext cx="6912768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 - инструментарий будущего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00511" y="3888755"/>
            <a:ext cx="2328699" cy="786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Цель </a:t>
            </a:r>
            <a:b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</a:b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достигнута</a:t>
            </a:r>
            <a:endParaRPr lang="ru-RU" sz="2800" dirty="0">
              <a:solidFill>
                <a:srgbClr val="786F44"/>
              </a:solidFill>
              <a:latin typeface="Mistral" panose="03090702030407020403" pitchFamily="66" charset="0"/>
            </a:endParaRPr>
          </a:p>
        </p:txBody>
      </p:sp>
      <p:pic>
        <p:nvPicPr>
          <p:cNvPr id="8" name="Picture 2" descr="C:\Users\tch\Desktop\Саше\labrador-podrujeina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325" y="1152451"/>
            <a:ext cx="2679938" cy="37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8" t="-2399"/>
          <a:stretch/>
        </p:blipFill>
        <p:spPr>
          <a:xfrm>
            <a:off x="331735" y="1152451"/>
            <a:ext cx="2585669" cy="1411179"/>
          </a:xfrm>
          <a:prstGeom prst="rect">
            <a:avLst/>
          </a:prstGeom>
        </p:spPr>
      </p:pic>
      <p:pic>
        <p:nvPicPr>
          <p:cNvPr id="10" name="Объект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5" t="-5509"/>
          <a:stretch/>
        </p:blipFill>
        <p:spPr>
          <a:xfrm>
            <a:off x="2203943" y="2254006"/>
            <a:ext cx="2584800" cy="1476796"/>
          </a:xfrm>
          <a:prstGeom prst="rect">
            <a:avLst/>
          </a:prstGeom>
        </p:spPr>
      </p:pic>
      <p:pic>
        <p:nvPicPr>
          <p:cNvPr id="15" name="Объект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8" t="-2399"/>
          <a:stretch/>
        </p:blipFill>
        <p:spPr>
          <a:xfrm>
            <a:off x="331735" y="3431720"/>
            <a:ext cx="2585669" cy="14111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6255" y="2754667"/>
            <a:ext cx="1620761" cy="554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spcAft>
                <a:spcPts val="300"/>
              </a:spcAft>
            </a:pPr>
            <a:r>
              <a:rPr lang="ru-RU" sz="1150" i="1" dirty="0" smtClean="0"/>
              <a:t>Классический спектр ЭПР</a:t>
            </a:r>
          </a:p>
          <a:p>
            <a:pPr algn="r">
              <a:lnSpc>
                <a:spcPct val="90000"/>
              </a:lnSpc>
              <a:spcAft>
                <a:spcPts val="300"/>
              </a:spcAft>
            </a:pPr>
            <a:r>
              <a:rPr lang="ru-RU" sz="1150" i="1" dirty="0" smtClean="0"/>
              <a:t>КС-спектр ЭПР</a:t>
            </a:r>
          </a:p>
          <a:p>
            <a:pPr algn="r">
              <a:lnSpc>
                <a:spcPct val="90000"/>
              </a:lnSpc>
              <a:spcAft>
                <a:spcPts val="300"/>
              </a:spcAft>
            </a:pPr>
            <a:r>
              <a:rPr lang="ru-RU" sz="1150" i="1" dirty="0" smtClean="0"/>
              <a:t>Релаксационная кривая</a:t>
            </a:r>
            <a:endParaRPr lang="ru-RU" sz="1150" i="1" dirty="0"/>
          </a:p>
        </p:txBody>
      </p:sp>
      <p:sp>
        <p:nvSpPr>
          <p:cNvPr id="2" name="Стрелка вверх 1"/>
          <p:cNvSpPr/>
          <p:nvPr/>
        </p:nvSpPr>
        <p:spPr>
          <a:xfrm>
            <a:off x="2052439" y="2664619"/>
            <a:ext cx="72008" cy="125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flipV="1">
            <a:off x="2052439" y="3259097"/>
            <a:ext cx="72008" cy="125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6200000" flipV="1">
            <a:off x="2097650" y="2958752"/>
            <a:ext cx="72008" cy="125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Объект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82" y="3797657"/>
            <a:ext cx="690185" cy="484282"/>
          </a:xfrm>
          <a:prstGeom prst="rect">
            <a:avLst/>
          </a:prstGeom>
        </p:spPr>
      </p:pic>
      <p:pic>
        <p:nvPicPr>
          <p:cNvPr id="25" name="Объект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02" y="3797657"/>
            <a:ext cx="690185" cy="484282"/>
          </a:xfrm>
          <a:prstGeom prst="rect">
            <a:avLst/>
          </a:prstGeom>
        </p:spPr>
      </p:pic>
      <p:pic>
        <p:nvPicPr>
          <p:cNvPr id="26" name="Объект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587" y="3797657"/>
            <a:ext cx="713221" cy="484282"/>
          </a:xfrm>
          <a:prstGeom prst="rect">
            <a:avLst/>
          </a:prstGeom>
        </p:spPr>
      </p:pic>
      <p:pic>
        <p:nvPicPr>
          <p:cNvPr id="27" name="Объект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82" y="4229457"/>
            <a:ext cx="690185" cy="484282"/>
          </a:xfrm>
          <a:prstGeom prst="rect">
            <a:avLst/>
          </a:prstGeom>
        </p:spPr>
      </p:pic>
      <p:pic>
        <p:nvPicPr>
          <p:cNvPr id="28" name="Объект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02" y="4229457"/>
            <a:ext cx="690185" cy="484282"/>
          </a:xfrm>
          <a:prstGeom prst="rect">
            <a:avLst/>
          </a:prstGeom>
        </p:spPr>
      </p:pic>
      <p:pic>
        <p:nvPicPr>
          <p:cNvPr id="29" name="Объект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587" y="4229457"/>
            <a:ext cx="713221" cy="48428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734551" y="3835566"/>
            <a:ext cx="1965960" cy="811530"/>
          </a:xfrm>
          <a:custGeom>
            <a:avLst/>
            <a:gdLst>
              <a:gd name="connsiteX0" fmla="*/ 0 w 1965960"/>
              <a:gd name="connsiteY0" fmla="*/ 0 h 811530"/>
              <a:gd name="connsiteX1" fmla="*/ 297180 w 1965960"/>
              <a:gd name="connsiteY1" fmla="*/ 285750 h 811530"/>
              <a:gd name="connsiteX2" fmla="*/ 765810 w 1965960"/>
              <a:gd name="connsiteY2" fmla="*/ 548640 h 811530"/>
              <a:gd name="connsiteX3" fmla="*/ 1417320 w 1965960"/>
              <a:gd name="connsiteY3" fmla="*/ 731520 h 811530"/>
              <a:gd name="connsiteX4" fmla="*/ 1965960 w 1965960"/>
              <a:gd name="connsiteY4" fmla="*/ 811530 h 8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60" h="811530">
                <a:moveTo>
                  <a:pt x="0" y="0"/>
                </a:moveTo>
                <a:cubicBezTo>
                  <a:pt x="84772" y="97155"/>
                  <a:pt x="169545" y="194310"/>
                  <a:pt x="297180" y="285750"/>
                </a:cubicBezTo>
                <a:cubicBezTo>
                  <a:pt x="424815" y="377190"/>
                  <a:pt x="579120" y="474345"/>
                  <a:pt x="765810" y="548640"/>
                </a:cubicBezTo>
                <a:cubicBezTo>
                  <a:pt x="952500" y="622935"/>
                  <a:pt x="1217295" y="687705"/>
                  <a:pt x="1417320" y="731520"/>
                </a:cubicBezTo>
                <a:cubicBezTo>
                  <a:pt x="1617345" y="775335"/>
                  <a:pt x="1791652" y="793432"/>
                  <a:pt x="1965960" y="811530"/>
                </a:cubicBezTo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71800" y="1173617"/>
            <a:ext cx="185165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150" dirty="0"/>
              <a:t>Приборы</a:t>
            </a:r>
            <a:r>
              <a:rPr lang="ru-RU" sz="1150" b="1" dirty="0" smtClean="0">
                <a:solidFill>
                  <a:srgbClr val="FF0000"/>
                </a:solidFill>
              </a:rPr>
              <a:t>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ru-RU" sz="1150" b="1" dirty="0"/>
              <a:t>® </a:t>
            </a:r>
            <a:r>
              <a:rPr lang="ru-RU" sz="1150" dirty="0" smtClean="0"/>
              <a:t>просты, надежны и точны. Вы легко получите верный результат, нажав всего несколько кнопок</a:t>
            </a:r>
            <a:endParaRPr lang="ru-RU" sz="1150" dirty="0"/>
          </a:p>
        </p:txBody>
      </p:sp>
    </p:spTree>
    <p:extLst>
      <p:ext uri="{BB962C8B-B14F-4D97-AF65-F5344CB8AC3E}">
        <p14:creationId xmlns:p14="http://schemas.microsoft.com/office/powerpoint/2010/main" val="42571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567" y="936427"/>
            <a:ext cx="3209080" cy="354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200" u="sng" dirty="0" smtClean="0">
                <a:latin typeface="Mistral" panose="03090702030407020403" pitchFamily="66" charset="0"/>
              </a:rPr>
              <a:t>Глубокоуважаемые коллеги и партнеры!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ru-RU" sz="600" dirty="0" smtClean="0">
              <a:latin typeface="Mistral" panose="03090702030407020403" pitchFamily="66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200" dirty="0" smtClean="0">
                <a:latin typeface="Mistral" panose="03090702030407020403" pitchFamily="66" charset="0"/>
              </a:rPr>
              <a:t>Благодарим Вас за интерес, проявленный к нашей разработке компактного комбинированного спектрометра-</a:t>
            </a:r>
            <a:r>
              <a:rPr lang="ru-RU" sz="1200" dirty="0" err="1" smtClean="0">
                <a:latin typeface="Mistral" panose="03090702030407020403" pitchFamily="66" charset="0"/>
              </a:rPr>
              <a:t>релаксометра</a:t>
            </a:r>
            <a:r>
              <a:rPr lang="ru-RU" sz="1200" dirty="0" smtClean="0">
                <a:latin typeface="Mistral" panose="03090702030407020403" pitchFamily="66" charset="0"/>
              </a:rPr>
              <a:t> электронного парамагнитного резонанса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en-US" sz="1150" b="1" dirty="0"/>
              <a:t>®</a:t>
            </a:r>
            <a:r>
              <a:rPr lang="ru-RU" sz="1200" dirty="0" smtClean="0">
                <a:latin typeface="Mistral" panose="03090702030407020403" pitchFamily="66" charset="0"/>
              </a:rPr>
              <a:t/>
            </a:r>
            <a:br>
              <a:rPr lang="ru-RU" sz="1200" dirty="0" smtClean="0">
                <a:latin typeface="Mistral" panose="03090702030407020403" pitchFamily="66" charset="0"/>
              </a:rPr>
            </a:br>
            <a:r>
              <a:rPr lang="ru-RU" sz="1200" dirty="0" smtClean="0">
                <a:latin typeface="Mistral" panose="03090702030407020403" pitchFamily="66" charset="0"/>
              </a:rPr>
              <a:t>с уникальным принципом когерентной супергетеродинной регистрации сигнала, выполненной при поддержке Постановления Правительства РФ № 218 в кооперации УрФУ, НПОА и компании «Спектр».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200" dirty="0" smtClean="0">
                <a:latin typeface="Mistral" panose="03090702030407020403" pitchFamily="66" charset="0"/>
              </a:rPr>
              <a:t>Будем рады сотрудничеству, а также Вашим предложениям по улучшению нашей продукции,  дальнейшему совместному совершенствованию  и развитию результатов проекта.</a:t>
            </a:r>
          </a:p>
          <a:p>
            <a:pPr marL="892175" algn="r">
              <a:lnSpc>
                <a:spcPct val="90000"/>
              </a:lnSpc>
            </a:pPr>
            <a:endParaRPr lang="ru-RU" sz="1200" dirty="0" smtClean="0">
              <a:latin typeface="Mistral" panose="03090702030407020403" pitchFamily="66" charset="0"/>
            </a:endParaRPr>
          </a:p>
          <a:p>
            <a:pPr marL="892175" algn="r">
              <a:lnSpc>
                <a:spcPct val="90000"/>
              </a:lnSpc>
            </a:pPr>
            <a:r>
              <a:rPr lang="ru-RU" sz="1200" dirty="0" smtClean="0">
                <a:latin typeface="Mistral" panose="03090702030407020403" pitchFamily="66" charset="0"/>
              </a:rPr>
              <a:t>С </a:t>
            </a:r>
            <a:r>
              <a:rPr lang="ru-RU" sz="1200" dirty="0">
                <a:latin typeface="Mistral" panose="03090702030407020403" pitchFamily="66" charset="0"/>
              </a:rPr>
              <a:t>надеждой на </a:t>
            </a:r>
            <a:r>
              <a:rPr lang="ru-RU" sz="1200" dirty="0" smtClean="0">
                <a:latin typeface="Mistral" panose="03090702030407020403" pitchFamily="66" charset="0"/>
              </a:rPr>
              <a:t>взаимовыгодное сотрудничество,</a:t>
            </a:r>
            <a:endParaRPr lang="ru-RU" sz="1200" dirty="0">
              <a:latin typeface="Mistral" panose="03090702030407020403" pitchFamily="66" charset="0"/>
            </a:endParaRPr>
          </a:p>
          <a:p>
            <a:pPr marL="892175" algn="r">
              <a:lnSpc>
                <a:spcPct val="90000"/>
              </a:lnSpc>
            </a:pPr>
            <a:endParaRPr lang="ru-RU" sz="1200" dirty="0">
              <a:latin typeface="Mistral" panose="03090702030407020403" pitchFamily="66" charset="0"/>
            </a:endParaRPr>
          </a:p>
          <a:p>
            <a:pPr marL="892175" algn="r">
              <a:lnSpc>
                <a:spcPct val="90000"/>
              </a:lnSpc>
            </a:pPr>
            <a:r>
              <a:rPr lang="ru-RU" sz="1200" dirty="0">
                <a:latin typeface="Mistral" panose="03090702030407020403" pitchFamily="66" charset="0"/>
              </a:rPr>
              <a:t>Руководитель направления  продвижения </a:t>
            </a:r>
            <a:r>
              <a:rPr lang="ru-RU" sz="1200" dirty="0" smtClean="0">
                <a:latin typeface="Mistral" panose="03090702030407020403" pitchFamily="66" charset="0"/>
              </a:rPr>
              <a:t>приборов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en-US" sz="1150" b="1" dirty="0"/>
              <a:t>®</a:t>
            </a:r>
            <a:r>
              <a:rPr lang="ru-RU" sz="1200" dirty="0">
                <a:latin typeface="Mistral" panose="03090702030407020403" pitchFamily="66" charset="0"/>
              </a:rPr>
              <a:t>, </a:t>
            </a:r>
            <a:r>
              <a:rPr lang="ru-RU" sz="1200" dirty="0" smtClean="0">
                <a:latin typeface="Mistral" panose="03090702030407020403" pitchFamily="66" charset="0"/>
              </a:rPr>
              <a:t>директор </a:t>
            </a:r>
            <a:br>
              <a:rPr lang="ru-RU" sz="1200" dirty="0" smtClean="0">
                <a:latin typeface="Mistral" panose="03090702030407020403" pitchFamily="66" charset="0"/>
              </a:rPr>
            </a:br>
            <a:r>
              <a:rPr lang="ru-RU" sz="1200" dirty="0" smtClean="0">
                <a:latin typeface="Mistral" panose="03090702030407020403" pitchFamily="66" charset="0"/>
              </a:rPr>
              <a:t>компании «Спектр» (                     )</a:t>
            </a:r>
          </a:p>
          <a:p>
            <a:pPr marL="892175" algn="r">
              <a:lnSpc>
                <a:spcPct val="90000"/>
              </a:lnSpc>
            </a:pPr>
            <a:r>
              <a:rPr lang="ru-RU" sz="1200" i="1" dirty="0" smtClean="0">
                <a:latin typeface="Mistral" panose="03090702030407020403" pitchFamily="66" charset="0"/>
              </a:rPr>
              <a:t>Андрей </a:t>
            </a:r>
            <a:r>
              <a:rPr lang="ru-RU" sz="1200" i="1" dirty="0">
                <a:latin typeface="Mistral" panose="03090702030407020403" pitchFamily="66" charset="0"/>
              </a:rPr>
              <a:t>Николаевич </a:t>
            </a:r>
            <a:r>
              <a:rPr lang="ru-RU" sz="1200" i="1" dirty="0" err="1">
                <a:latin typeface="Mistral" panose="03090702030407020403" pitchFamily="66" charset="0"/>
              </a:rPr>
              <a:t>Тарарков</a:t>
            </a:r>
            <a:r>
              <a:rPr lang="ru-RU" sz="1200" i="1" dirty="0">
                <a:latin typeface="Mistral" panose="03090702030407020403" pitchFamily="66" charset="0"/>
              </a:rPr>
              <a:t> </a:t>
            </a:r>
            <a:endParaRPr lang="ru-RU" sz="1200" dirty="0" smtClean="0">
              <a:latin typeface="Mistral" panose="03090702030407020403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/>
              <a:t>2</a:t>
            </a:r>
            <a:r>
              <a:rPr lang="en-US" sz="1000" dirty="0" smtClean="0"/>
              <a:t>2</a:t>
            </a:r>
            <a:endParaRPr lang="ru-RU" sz="1000" dirty="0"/>
          </a:p>
        </p:txBody>
      </p:sp>
      <p:pic>
        <p:nvPicPr>
          <p:cNvPr id="14" name="Рисунок 13" descr="C:\+\Юля\Работа\Саше\Labrador Retriever 9T099D-0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680519" y="323"/>
            <a:ext cx="2916536" cy="532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459" y="4104779"/>
            <a:ext cx="792088" cy="18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I:\Питч сессия\А.Тарарк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95" y="3384699"/>
            <a:ext cx="746579" cy="11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+\Юля\Работа\Саше\Made in+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441" y="2808635"/>
            <a:ext cx="2535558" cy="144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+\Юля\Работа\Саше\Эмблема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263" y="996433"/>
            <a:ext cx="1440160" cy="10201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80431" y="1038438"/>
            <a:ext cx="237244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</a:rPr>
              <a:t>AB</a:t>
            </a:r>
            <a:r>
              <a:rPr lang="en-US" sz="3600" b="1" dirty="0" smtClean="0"/>
              <a:t>RADOR</a:t>
            </a:r>
            <a:r>
              <a:rPr lang="ru-RU" sz="3600" b="1" dirty="0" smtClean="0"/>
              <a:t>®</a:t>
            </a:r>
            <a:endParaRPr lang="ru-RU" sz="36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980431" y="1528556"/>
            <a:ext cx="20069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Ваш </a:t>
            </a:r>
            <a:r>
              <a:rPr lang="ru-RU" sz="2800" dirty="0">
                <a:solidFill>
                  <a:srgbClr val="786F44"/>
                </a:solidFill>
                <a:latin typeface="Mistral" panose="03090702030407020403" pitchFamily="66" charset="0"/>
              </a:rPr>
              <a:t>верный друг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263" y="2232571"/>
            <a:ext cx="691276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dirty="0" smtClean="0"/>
              <a:t>Более подробную информацию Вы можете найти на сайте:  </a:t>
            </a:r>
            <a:r>
              <a:rPr lang="en-US" sz="1200" u="sng" dirty="0" smtClean="0"/>
              <a:t>http</a:t>
            </a:r>
            <a:r>
              <a:rPr lang="en-US" sz="1200" u="sng" dirty="0"/>
              <a:t>://www.yaviar.ru/produktsiya/spektrometry/spektrometry_9.html</a:t>
            </a:r>
            <a:endParaRPr lang="ru-RU" sz="1200" u="sng" dirty="0"/>
          </a:p>
        </p:txBody>
      </p:sp>
      <p:pic>
        <p:nvPicPr>
          <p:cNvPr id="15" name="Picture 3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489" y="386477"/>
            <a:ext cx="1243526" cy="29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8263" y="4104779"/>
            <a:ext cx="6912768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/>
              <a:t>Общество с ограниченной ответственностью «Спектр» (</a:t>
            </a:r>
            <a:r>
              <a:rPr lang="en-US" sz="1200" b="1" dirty="0" smtClean="0"/>
              <a:t>Spectrum Ltd)</a:t>
            </a:r>
            <a:endParaRPr lang="ru-RU" sz="1200" b="1" dirty="0" smtClean="0"/>
          </a:p>
          <a:p>
            <a:pPr>
              <a:lnSpc>
                <a:spcPct val="90000"/>
              </a:lnSpc>
            </a:pPr>
            <a:r>
              <a:rPr lang="ru-RU" sz="1200" dirty="0" smtClean="0"/>
              <a:t>Россия, 620075, г. Екатеринбург, ул. Мамина-Сибиряка, д.145</a:t>
            </a:r>
          </a:p>
          <a:p>
            <a:pPr>
              <a:lnSpc>
                <a:spcPct val="90000"/>
              </a:lnSpc>
            </a:pPr>
            <a:r>
              <a:rPr lang="ru-RU" sz="1200" dirty="0" smtClean="0"/>
              <a:t>Телефон: </a:t>
            </a:r>
            <a:r>
              <a:rPr lang="en-US" sz="1200" dirty="0" smtClean="0"/>
              <a:t>+7 (</a:t>
            </a:r>
            <a:r>
              <a:rPr lang="en-US" sz="1200" dirty="0"/>
              <a:t>343) </a:t>
            </a:r>
            <a:r>
              <a:rPr lang="en-US" sz="1200" dirty="0" smtClean="0"/>
              <a:t>355-93-59, +7 (343) 355-93-81</a:t>
            </a:r>
            <a:r>
              <a:rPr lang="ru-RU" sz="1200" dirty="0" smtClean="0"/>
              <a:t>. Факс: +7 (343) </a:t>
            </a:r>
            <a:r>
              <a:rPr lang="en-US" sz="1200" dirty="0" smtClean="0"/>
              <a:t>355-93-59</a:t>
            </a:r>
            <a:endParaRPr lang="ru-RU" sz="1200" dirty="0" smtClean="0"/>
          </a:p>
          <a:p>
            <a:pPr>
              <a:lnSpc>
                <a:spcPct val="90000"/>
              </a:lnSpc>
            </a:pPr>
            <a:r>
              <a:rPr lang="en-US" sz="1200" dirty="0" smtClean="0"/>
              <a:t>E-mail: fic200@mail.ru. </a:t>
            </a:r>
            <a:r>
              <a:rPr lang="ru-RU" sz="1200" dirty="0" smtClean="0"/>
              <a:t>Адрес в интернете</a:t>
            </a:r>
            <a:r>
              <a:rPr lang="ru-RU" sz="1200" dirty="0" smtClean="0"/>
              <a:t>:</a:t>
            </a:r>
            <a:r>
              <a:rPr lang="en-US" sz="1200" dirty="0" smtClean="0"/>
              <a:t> www.</a:t>
            </a:r>
            <a:r>
              <a:rPr lang="en-US" sz="1200" dirty="0" smtClean="0"/>
              <a:t>yaviar</a:t>
            </a:r>
            <a:r>
              <a:rPr lang="en-US" sz="1200" dirty="0" smtClean="0"/>
              <a:t>.ru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8783" y="4752851"/>
            <a:ext cx="18722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800" dirty="0" smtClean="0">
                <a:latin typeface="Arial Narrow" panose="020B0606020202030204" pitchFamily="34" charset="0"/>
              </a:rPr>
              <a:t>Мы оставляем за собой право на изменение внешнего вида, элементов конструкции и оснащения поставляемых изделий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6038029" y="3782847"/>
            <a:ext cx="253435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/>
              <a:t>®</a:t>
            </a:r>
            <a:r>
              <a:rPr lang="en-US" sz="1000" dirty="0" smtClean="0"/>
              <a:t> Spectrum Ltd, 2016 – </a:t>
            </a:r>
            <a:r>
              <a:rPr lang="ru-RU" sz="1000" dirty="0" smtClean="0"/>
              <a:t>Все права защищены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39717" y="3103241"/>
            <a:ext cx="1065065" cy="492443"/>
          </a:xfrm>
          <a:prstGeom prst="rect">
            <a:avLst/>
          </a:prstGeom>
          <a:solidFill>
            <a:srgbClr val="D2CDB8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Спектрометр</a:t>
            </a:r>
            <a:endParaRPr lang="ru-RU" sz="8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электронного парамагнитного резонанса </a:t>
            </a:r>
            <a:r>
              <a:rPr lang="en-US" sz="800" b="1" dirty="0" smtClean="0">
                <a:solidFill>
                  <a:srgbClr val="FF0000"/>
                </a:solidFill>
              </a:rPr>
              <a:t>LAB</a:t>
            </a:r>
            <a:r>
              <a:rPr lang="en-US" sz="800" b="1" dirty="0" smtClean="0"/>
              <a:t>RADOR </a:t>
            </a:r>
            <a:r>
              <a:rPr lang="en-US" sz="800" b="1" dirty="0" smtClean="0"/>
              <a:t>®</a:t>
            </a:r>
            <a:endParaRPr lang="ru-RU" sz="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56907"/>
            <a:ext cx="7561263" cy="72331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+\Юля\Работа\Саше\Labrador Retriever 9T099D-0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323"/>
            <a:ext cx="4644727" cy="532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+\Юля\Работа\Саше\Labrador Retriever 9T099D-0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644725" y="323"/>
            <a:ext cx="224736" cy="532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751" y="1588"/>
            <a:ext cx="576064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815" y="1588"/>
            <a:ext cx="576064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879" y="1588"/>
            <a:ext cx="576064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943" y="1588"/>
            <a:ext cx="576064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007" y="1588"/>
            <a:ext cx="43204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738736" y="936427"/>
            <a:ext cx="237244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LAB</a:t>
            </a:r>
            <a:r>
              <a:rPr lang="en-US" sz="3600" b="1" cap="small" dirty="0" smtClean="0"/>
              <a:t>RADOR</a:t>
            </a:r>
            <a:r>
              <a:rPr lang="ru-RU" sz="3600" b="1" dirty="0" smtClean="0"/>
              <a:t>®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08623" y="1419578"/>
            <a:ext cx="345447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На страже Ваших интересов</a:t>
            </a:r>
            <a:endParaRPr lang="ru-RU" sz="2800" dirty="0">
              <a:solidFill>
                <a:srgbClr val="786F44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8263" y="720403"/>
            <a:ext cx="69127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/>
              <a:t>История </a:t>
            </a:r>
            <a:r>
              <a:rPr lang="ru-RU" sz="2000" b="1" dirty="0" smtClean="0"/>
              <a:t>развития методов спектроскопии</a:t>
            </a:r>
            <a:br>
              <a:rPr lang="ru-RU" sz="2000" b="1" dirty="0" smtClean="0"/>
            </a:br>
            <a:r>
              <a:rPr lang="ru-RU" sz="2000" b="1" dirty="0" smtClean="0"/>
              <a:t>электронного парамагнитного резонанса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4360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56495" y="1368475"/>
            <a:ext cx="4304882" cy="3454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46088" indent="-446088">
              <a:spcAft>
                <a:spcPts val="300"/>
              </a:spcAft>
            </a:pPr>
            <a:r>
              <a:rPr lang="ru-RU" sz="1150" b="1" dirty="0"/>
              <a:t>1936</a:t>
            </a:r>
            <a:r>
              <a:rPr lang="ru-RU" sz="1150" dirty="0"/>
              <a:t> </a:t>
            </a:r>
            <a:r>
              <a:rPr lang="ru-RU" sz="1150" dirty="0" smtClean="0"/>
              <a:t>- К. </a:t>
            </a:r>
            <a:r>
              <a:rPr lang="ru-RU" sz="1150" dirty="0" err="1" smtClean="0"/>
              <a:t>Гортер</a:t>
            </a:r>
            <a:r>
              <a:rPr lang="ru-RU" sz="1150" dirty="0" smtClean="0"/>
              <a:t>, В.Г. </a:t>
            </a:r>
            <a:r>
              <a:rPr lang="ru-RU" sz="1150" dirty="0" err="1" smtClean="0"/>
              <a:t>Гайтлер</a:t>
            </a:r>
            <a:r>
              <a:rPr lang="ru-RU" sz="1150" dirty="0" smtClean="0"/>
              <a:t> </a:t>
            </a:r>
            <a:r>
              <a:rPr lang="ru-RU" sz="1150" dirty="0"/>
              <a:t>и Э</a:t>
            </a:r>
            <a:r>
              <a:rPr lang="ru-RU" sz="1150" dirty="0" smtClean="0"/>
              <a:t>. </a:t>
            </a:r>
            <a:r>
              <a:rPr lang="ru-RU" sz="1150" dirty="0" err="1" smtClean="0"/>
              <a:t>Теллер</a:t>
            </a:r>
            <a:r>
              <a:rPr lang="ru-RU" sz="1150" dirty="0" smtClean="0"/>
              <a:t> заложили теоретические основы </a:t>
            </a:r>
            <a:r>
              <a:rPr lang="ru-RU" sz="1150" dirty="0"/>
              <a:t>релаксации </a:t>
            </a:r>
            <a:r>
              <a:rPr lang="ru-RU" sz="1150" dirty="0" smtClean="0"/>
              <a:t>ядер</a:t>
            </a:r>
          </a:p>
          <a:p>
            <a:pPr marL="446088" indent="-446088">
              <a:spcAft>
                <a:spcPts val="300"/>
              </a:spcAft>
            </a:pPr>
            <a:r>
              <a:rPr lang="ru-RU" sz="1150" b="1" dirty="0"/>
              <a:t>1939</a:t>
            </a:r>
            <a:r>
              <a:rPr lang="ru-RU" sz="1150" dirty="0"/>
              <a:t> - </a:t>
            </a:r>
            <a:r>
              <a:rPr lang="ru-RU" sz="1150" dirty="0" smtClean="0"/>
              <a:t>опыты И. </a:t>
            </a:r>
            <a:r>
              <a:rPr lang="ru-RU" sz="1150" dirty="0" err="1" smtClean="0"/>
              <a:t>Раби</a:t>
            </a:r>
            <a:r>
              <a:rPr lang="ru-RU" sz="1150" dirty="0" smtClean="0"/>
              <a:t> по прецизионным </a:t>
            </a:r>
            <a:r>
              <a:rPr lang="ru-RU" sz="1150" dirty="0"/>
              <a:t>измерения магнитных моментов протона и дейтрона</a:t>
            </a:r>
          </a:p>
          <a:p>
            <a:pPr marL="446088" indent="-446088">
              <a:spcAft>
                <a:spcPts val="300"/>
              </a:spcAft>
            </a:pPr>
            <a:r>
              <a:rPr lang="ru-RU" sz="1150" b="1" dirty="0" smtClean="0"/>
              <a:t>1944</a:t>
            </a:r>
            <a:r>
              <a:rPr lang="ru-RU" sz="1150" dirty="0" smtClean="0"/>
              <a:t> </a:t>
            </a:r>
            <a:r>
              <a:rPr lang="ru-RU" sz="1150" dirty="0"/>
              <a:t>- Е.К. </a:t>
            </a:r>
            <a:r>
              <a:rPr lang="ru-RU" sz="1150" dirty="0" err="1"/>
              <a:t>Завойский</a:t>
            </a:r>
            <a:r>
              <a:rPr lang="ru-RU" sz="1150" dirty="0"/>
              <a:t> открыл явление </a:t>
            </a:r>
            <a:r>
              <a:rPr lang="ru-RU" sz="1150" dirty="0" smtClean="0"/>
              <a:t>ЭПР, в </a:t>
            </a:r>
            <a:r>
              <a:rPr lang="ru-RU" sz="1150" dirty="0"/>
              <a:t>Казанском университете создан первый спектрометр </a:t>
            </a:r>
            <a:r>
              <a:rPr lang="ru-RU" sz="1150" dirty="0" smtClean="0"/>
              <a:t>ЭПР</a:t>
            </a:r>
          </a:p>
          <a:p>
            <a:pPr marL="446088" indent="-446088">
              <a:spcAft>
                <a:spcPts val="300"/>
              </a:spcAft>
            </a:pPr>
            <a:r>
              <a:rPr lang="ru-RU" sz="1150" b="1" dirty="0" smtClean="0"/>
              <a:t>1978</a:t>
            </a:r>
            <a:r>
              <a:rPr lang="ru-RU" sz="1150" dirty="0" smtClean="0"/>
              <a:t> </a:t>
            </a:r>
            <a:r>
              <a:rPr lang="ru-RU" sz="1150" dirty="0"/>
              <a:t>- первый многофункциональный </a:t>
            </a:r>
            <a:r>
              <a:rPr lang="ru-RU" sz="1150" dirty="0" smtClean="0"/>
              <a:t>спектрометр </a:t>
            </a:r>
            <a:r>
              <a:rPr lang="ru-RU" sz="1150" dirty="0"/>
              <a:t>ЭПР </a:t>
            </a:r>
            <a:r>
              <a:rPr lang="ru-RU" sz="1150" dirty="0" smtClean="0"/>
              <a:t/>
            </a:r>
            <a:br>
              <a:rPr lang="ru-RU" sz="1150" dirty="0" smtClean="0"/>
            </a:br>
            <a:r>
              <a:rPr lang="ru-RU" sz="1150" dirty="0" smtClean="0"/>
              <a:t>D-диапазона (разработан Я.С</a:t>
            </a:r>
            <a:r>
              <a:rPr lang="ru-RU" sz="1150" dirty="0"/>
              <a:t>. </a:t>
            </a:r>
            <a:r>
              <a:rPr lang="ru-RU" sz="1150" dirty="0" smtClean="0"/>
              <a:t>Лебедевым)</a:t>
            </a:r>
            <a:endParaRPr lang="ru-RU" sz="1150" dirty="0"/>
          </a:p>
          <a:p>
            <a:pPr marL="446088" indent="-446088">
              <a:spcAft>
                <a:spcPts val="300"/>
              </a:spcAft>
            </a:pPr>
            <a:r>
              <a:rPr lang="ru-RU" sz="1150" b="1" dirty="0" smtClean="0"/>
              <a:t>1980</a:t>
            </a:r>
            <a:r>
              <a:rPr lang="ru-RU" sz="1150" dirty="0" smtClean="0"/>
              <a:t> </a:t>
            </a:r>
            <a:r>
              <a:rPr lang="ru-RU" sz="1150" dirty="0"/>
              <a:t>- </a:t>
            </a:r>
            <a:r>
              <a:rPr lang="ru-RU" sz="1150" dirty="0" smtClean="0"/>
              <a:t>первый </a:t>
            </a:r>
            <a:r>
              <a:rPr lang="ru-RU" sz="1150" dirty="0" err="1"/>
              <a:t>релаксометр</a:t>
            </a:r>
            <a:r>
              <a:rPr lang="ru-RU" sz="1150" dirty="0"/>
              <a:t> </a:t>
            </a:r>
            <a:r>
              <a:rPr lang="ru-RU" sz="1150" dirty="0" smtClean="0"/>
              <a:t>(изобрели Т.М</a:t>
            </a:r>
            <a:r>
              <a:rPr lang="ru-RU" sz="1150" dirty="0"/>
              <a:t>. Алиев, В.М. Иоф, </a:t>
            </a:r>
            <a:r>
              <a:rPr lang="ru-RU" sz="1150" dirty="0" smtClean="0"/>
              <a:t/>
            </a:r>
            <a:br>
              <a:rPr lang="ru-RU" sz="1150" dirty="0" smtClean="0"/>
            </a:br>
            <a:r>
              <a:rPr lang="ru-RU" sz="1150" dirty="0" smtClean="0"/>
              <a:t>С.М</a:t>
            </a:r>
            <a:r>
              <a:rPr lang="ru-RU" sz="1150" dirty="0"/>
              <a:t>. </a:t>
            </a:r>
            <a:r>
              <a:rPr lang="ru-RU" sz="1150" dirty="0" err="1"/>
              <a:t>Аксельрод</a:t>
            </a:r>
            <a:r>
              <a:rPr lang="ru-RU" sz="1150" dirty="0" smtClean="0"/>
              <a:t>, </a:t>
            </a:r>
            <a:r>
              <a:rPr lang="ru-RU" sz="1150" dirty="0" err="1" smtClean="0"/>
              <a:t>В.И.Даневич</a:t>
            </a:r>
            <a:r>
              <a:rPr lang="ru-RU" sz="1150" dirty="0" smtClean="0"/>
              <a:t> и др.), начало развития </a:t>
            </a:r>
            <a:r>
              <a:rPr lang="ru-RU" sz="1150" dirty="0"/>
              <a:t>импульсных методов в </a:t>
            </a:r>
            <a:r>
              <a:rPr lang="ru-RU" sz="1150" dirty="0" smtClean="0"/>
              <a:t>спектроскопии ЭПР</a:t>
            </a:r>
            <a:endParaRPr lang="ru-RU" sz="1150" dirty="0"/>
          </a:p>
          <a:p>
            <a:pPr marL="446088" indent="-446088">
              <a:spcAft>
                <a:spcPts val="300"/>
              </a:spcAft>
            </a:pPr>
            <a:r>
              <a:rPr lang="ru-RU" sz="1150" b="1" dirty="0" smtClean="0"/>
              <a:t>1997</a:t>
            </a:r>
            <a:r>
              <a:rPr lang="ru-RU" sz="1150" dirty="0" smtClean="0"/>
              <a:t> </a:t>
            </a:r>
            <a:r>
              <a:rPr lang="ru-RU" sz="1150" dirty="0"/>
              <a:t>- немецкой фирмой </a:t>
            </a:r>
            <a:r>
              <a:rPr lang="en-US" sz="1150" dirty="0" smtClean="0"/>
              <a:t>Bruker </a:t>
            </a:r>
            <a:r>
              <a:rPr lang="ru-RU" sz="1150" dirty="0" smtClean="0"/>
              <a:t>начат </a:t>
            </a:r>
            <a:r>
              <a:rPr lang="ru-RU" sz="1150" dirty="0"/>
              <a:t>выпуск малой серии ЭПР спектрометров W-диапазона</a:t>
            </a:r>
            <a:r>
              <a:rPr lang="ru-RU" sz="1150" dirty="0" smtClean="0"/>
              <a:t>.</a:t>
            </a:r>
            <a:endParaRPr lang="en-US" sz="1150" dirty="0" smtClean="0"/>
          </a:p>
          <a:p>
            <a:pPr marL="446088" indent="-446088">
              <a:spcAft>
                <a:spcPts val="300"/>
              </a:spcAft>
            </a:pPr>
            <a:r>
              <a:rPr lang="ru-RU" sz="1150" b="1" dirty="0"/>
              <a:t>2013</a:t>
            </a:r>
            <a:r>
              <a:rPr lang="ru-RU" sz="1150" dirty="0"/>
              <a:t> - А.И. </a:t>
            </a:r>
            <a:r>
              <a:rPr lang="ru-RU" sz="1150" dirty="0" err="1" smtClean="0"/>
              <a:t>Рок</a:t>
            </a:r>
            <a:r>
              <a:rPr lang="ru-RU" sz="1150" dirty="0" err="1"/>
              <a:t>е</a:t>
            </a:r>
            <a:r>
              <a:rPr lang="ru-RU" sz="1150" dirty="0" err="1" smtClean="0"/>
              <a:t>ахом</a:t>
            </a:r>
            <a:r>
              <a:rPr lang="ru-RU" sz="1150" dirty="0" smtClean="0"/>
              <a:t>  </a:t>
            </a:r>
            <a:r>
              <a:rPr lang="ru-RU" sz="1150" dirty="0"/>
              <a:t>и М.Ю</a:t>
            </a:r>
            <a:r>
              <a:rPr lang="ru-RU" sz="1150" dirty="0" smtClean="0"/>
              <a:t>. Артемовым </a:t>
            </a:r>
            <a:r>
              <a:rPr lang="ru-RU" sz="1150" dirty="0"/>
              <a:t>предложен </a:t>
            </a:r>
            <a:r>
              <a:rPr lang="ru-RU" sz="1150" dirty="0" smtClean="0"/>
              <a:t>когерентный </a:t>
            </a:r>
            <a:r>
              <a:rPr lang="ru-RU" sz="1150" dirty="0"/>
              <a:t>супергетеродинный (КС) принцип </a:t>
            </a:r>
            <a:r>
              <a:rPr lang="ru-RU" sz="1150" dirty="0" smtClean="0"/>
              <a:t>регистрации сигнала </a:t>
            </a:r>
            <a:br>
              <a:rPr lang="ru-RU" sz="1150" dirty="0" smtClean="0"/>
            </a:br>
            <a:r>
              <a:rPr lang="ru-RU" sz="1150" dirty="0" smtClean="0"/>
              <a:t>в ЭПР-спектроскопии (</a:t>
            </a:r>
            <a:r>
              <a:rPr lang="en-US" sz="1150" dirty="0" smtClean="0"/>
              <a:t>RU-</a:t>
            </a:r>
            <a:r>
              <a:rPr lang="ru-RU" sz="1150" dirty="0" smtClean="0"/>
              <a:t>патенты 2548293</a:t>
            </a:r>
            <a:r>
              <a:rPr lang="en-US" sz="1150" dirty="0" smtClean="0"/>
              <a:t> </a:t>
            </a:r>
            <a:r>
              <a:rPr lang="ru-RU" sz="1150" dirty="0" smtClean="0"/>
              <a:t>и 2569485)</a:t>
            </a:r>
            <a:endParaRPr lang="ru-RU" sz="1150" dirty="0"/>
          </a:p>
          <a:p>
            <a:pPr marL="446088" indent="-446088">
              <a:spcAft>
                <a:spcPts val="300"/>
              </a:spcAft>
            </a:pPr>
            <a:r>
              <a:rPr lang="ru-RU" sz="1150" b="1" dirty="0" smtClean="0"/>
              <a:t>2016</a:t>
            </a:r>
            <a:r>
              <a:rPr lang="ru-RU" sz="1150" dirty="0" smtClean="0"/>
              <a:t> - на НПОА начат выпуск </a:t>
            </a:r>
            <a:r>
              <a:rPr lang="ru-RU" sz="1150" dirty="0" smtClean="0"/>
              <a:t>серии компактных </a:t>
            </a:r>
            <a:r>
              <a:rPr lang="ru-RU" sz="1150" dirty="0" smtClean="0"/>
              <a:t>КС </a:t>
            </a:r>
            <a:r>
              <a:rPr lang="ru-RU" sz="1150" dirty="0" smtClean="0"/>
              <a:t>спектрометров </a:t>
            </a:r>
            <a:r>
              <a:rPr lang="ru-RU" sz="1150" dirty="0" smtClean="0"/>
              <a:t>ЭПР под маркой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en-US" sz="1150" b="1" dirty="0" smtClean="0"/>
              <a:t>®</a:t>
            </a:r>
            <a:endParaRPr lang="ru-RU" sz="11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235" y="1406852"/>
            <a:ext cx="1595663" cy="75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C:\+\Юля\Работа\Саше\эпр фот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986" y="3894998"/>
            <a:ext cx="1440160" cy="86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tch\Desktop\bruker-epr-wband-e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62" y="2373304"/>
            <a:ext cx="1723008" cy="13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22379"/>
            <a:ext cx="7557100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tch\Desktop\ЮГИШ.415431.001_Спектрометр_ЭП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521" y="1234160"/>
            <a:ext cx="2205990" cy="19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+\Юля\Работа\Саше\Эмблема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31" y="42451"/>
            <a:ext cx="720080" cy="51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2935" y="124594"/>
            <a:ext cx="13176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96455" y="216347"/>
            <a:ext cx="5099302" cy="17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Спектрометр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электронного парамагнитного резонанса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/>
              <a:t>4</a:t>
            </a:r>
            <a:endParaRPr lang="ru-RU" sz="1000" dirty="0"/>
          </a:p>
        </p:txBody>
      </p:sp>
      <p:pic>
        <p:nvPicPr>
          <p:cNvPr id="3074" name="Picture 2" descr="C:\Users\tch\Desktop\Саше\123er-670x3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8"/>
          <a:stretch/>
        </p:blipFill>
        <p:spPr bwMode="auto">
          <a:xfrm>
            <a:off x="2583180" y="2592612"/>
            <a:ext cx="4984501" cy="23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95303" y="3601884"/>
            <a:ext cx="147316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Точно к цели</a:t>
            </a:r>
            <a:endParaRPr lang="ru-RU" sz="2800" dirty="0">
              <a:solidFill>
                <a:srgbClr val="786F44"/>
              </a:solidFill>
              <a:latin typeface="Mistral" panose="030907020304070204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8544" y="1152451"/>
            <a:ext cx="4132262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150" dirty="0" smtClean="0"/>
              <a:t>Спектрометр </a:t>
            </a:r>
            <a:r>
              <a:rPr lang="ru-RU" sz="1150" dirty="0" smtClean="0"/>
              <a:t>ЭПР </a:t>
            </a:r>
            <a:r>
              <a:rPr lang="en-US" sz="1150" b="1" dirty="0" smtClean="0">
                <a:solidFill>
                  <a:srgbClr val="FF0000"/>
                </a:solidFill>
              </a:rPr>
              <a:t>LAB</a:t>
            </a:r>
            <a:r>
              <a:rPr lang="en-US" sz="1150" b="1" dirty="0" smtClean="0"/>
              <a:t>RADOR</a:t>
            </a:r>
            <a:r>
              <a:rPr lang="ru-RU" sz="1150" b="1" dirty="0"/>
              <a:t>® </a:t>
            </a:r>
            <a:r>
              <a:rPr lang="ru-RU" sz="1150" dirty="0"/>
              <a:t>предназначен для прямой регистрации параметров спектров ЭПР веществ, имеющих в своем составе свободные радикалы, для </a:t>
            </a:r>
            <a:r>
              <a:rPr lang="ru-RU" sz="1150" dirty="0" smtClean="0"/>
              <a:t>контроля </a:t>
            </a:r>
            <a:r>
              <a:rPr lang="ru-RU" sz="1150" dirty="0"/>
              <a:t>состава и структуры вещества в технологических, научных, </a:t>
            </a:r>
            <a:r>
              <a:rPr lang="ru-RU" sz="1150" dirty="0" smtClean="0"/>
              <a:t>криминалистических, судебно</a:t>
            </a:r>
            <a:r>
              <a:rPr lang="ru-RU" sz="1150" dirty="0"/>
              <a:t>-</a:t>
            </a:r>
            <a:r>
              <a:rPr lang="ru-RU" sz="1150" dirty="0" smtClean="0"/>
              <a:t>медицинских </a:t>
            </a:r>
            <a:r>
              <a:rPr lang="ru-RU" sz="1150" dirty="0"/>
              <a:t>и санитарных лабораториях, контроля безопасности продуктов питания, парфюмерных и косметических средств и препаратов.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8263" y="720403"/>
            <a:ext cx="6912768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Назначение прибора</a:t>
            </a:r>
          </a:p>
        </p:txBody>
      </p:sp>
    </p:spTree>
    <p:extLst>
      <p:ext uri="{BB962C8B-B14F-4D97-AF65-F5344CB8AC3E}">
        <p14:creationId xmlns:p14="http://schemas.microsoft.com/office/powerpoint/2010/main" val="42585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22379"/>
            <a:ext cx="7557100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/>
              <a:t>5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8263" y="720403"/>
            <a:ext cx="6912768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Дизайн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407" y="1080443"/>
            <a:ext cx="4320480" cy="36680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871639" y="4176787"/>
            <a:ext cx="355706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800" dirty="0">
                <a:solidFill>
                  <a:srgbClr val="786F44"/>
                </a:solidFill>
                <a:latin typeface="Mistral" panose="03090702030407020403" pitchFamily="66" charset="0"/>
              </a:rPr>
              <a:t>Простота и четкость </a:t>
            </a: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линий</a:t>
            </a:r>
            <a:endParaRPr lang="ru-RU" sz="2800" dirty="0">
              <a:solidFill>
                <a:srgbClr val="786F44"/>
              </a:solidFill>
              <a:latin typeface="Mistral" panose="03090702030407020403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2680" y="3384699"/>
            <a:ext cx="13176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9909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" y="522056"/>
            <a:ext cx="7561263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+\Юля\Работа\Саше\Эмблема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31" y="42451"/>
            <a:ext cx="720080" cy="51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2935" y="124594"/>
            <a:ext cx="13176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96455" y="216347"/>
            <a:ext cx="5099302" cy="17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Спектрометр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электронного парамагнитного резонанса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8263" y="720403"/>
            <a:ext cx="6912768" cy="25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Варианты расцветок</a:t>
            </a:r>
            <a:endParaRPr lang="ru-RU" sz="20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" y="2304579"/>
            <a:ext cx="5040000" cy="123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" y="3602919"/>
            <a:ext cx="5040000" cy="129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" y="1152451"/>
            <a:ext cx="5040000" cy="11204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4847" y="1099171"/>
            <a:ext cx="125867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" i="1" dirty="0"/>
              <a:t>Yellow</a:t>
            </a:r>
            <a:r>
              <a:rPr lang="ru-RU" sz="1150" i="1" dirty="0"/>
              <a:t> – палевый</a:t>
            </a:r>
            <a:endParaRPr lang="ru-RU" sz="11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4847" y="2376587"/>
            <a:ext cx="1479892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" i="1" dirty="0"/>
              <a:t>Chocolate – </a:t>
            </a:r>
            <a:r>
              <a:rPr lang="ru-RU" sz="1150" i="1" dirty="0"/>
              <a:t>шоколад</a:t>
            </a:r>
            <a:endParaRPr lang="ru-RU" sz="11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4847" y="3619451"/>
            <a:ext cx="1079142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" i="1" dirty="0"/>
              <a:t>Black - </a:t>
            </a:r>
            <a:r>
              <a:rPr lang="ru-RU" sz="1150" i="1" dirty="0"/>
              <a:t>черный</a:t>
            </a:r>
            <a:endParaRPr lang="ru-RU" sz="1150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4830590" y="2490442"/>
            <a:ext cx="337501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Добавь красок </a:t>
            </a:r>
            <a:b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</a:br>
            <a:r>
              <a:rPr lang="ru-RU" sz="2800" dirty="0" smtClean="0">
                <a:solidFill>
                  <a:srgbClr val="786F44"/>
                </a:solidFill>
                <a:latin typeface="Mistral" panose="03090702030407020403" pitchFamily="66" charset="0"/>
              </a:rPr>
              <a:t>в исследования</a:t>
            </a:r>
            <a:endParaRPr lang="ru-RU" sz="2800" dirty="0">
              <a:solidFill>
                <a:srgbClr val="786F44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22379"/>
            <a:ext cx="7557100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/>
              <a:t>5</a:t>
            </a:r>
            <a:endParaRPr lang="ru-RU" sz="1000" dirty="0"/>
          </a:p>
        </p:txBody>
      </p:sp>
      <p:pic>
        <p:nvPicPr>
          <p:cNvPr id="15" name="Рисунок 14" descr="C:\+\Юля\Работа\Саше\49677_JMPijhs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61263" cy="532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6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Прямоугольник 181"/>
          <p:cNvSpPr/>
          <p:nvPr/>
        </p:nvSpPr>
        <p:spPr>
          <a:xfrm>
            <a:off x="0" y="522379"/>
            <a:ext cx="7557100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860751" y="1440483"/>
                <a:ext cx="2624341" cy="33125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150" b="1" dirty="0" smtClean="0">
                          <a:solidFill>
                            <a:schemeClr val="tx1"/>
                          </a:solidFill>
                        </a:rPr>
                        <m:t>т.</m:t>
                      </m:r>
                      <m:r>
                        <m:rPr>
                          <m:nor/>
                        </m:rPr>
                        <a:rPr lang="ru-RU" sz="1150" b="1" i="0" dirty="0" smtClean="0">
                          <a:solidFill>
                            <a:schemeClr val="tx1"/>
                          </a:solidFill>
                        </a:rPr>
                        <m:t>1</m:t>
                      </m:r>
                      <m:r>
                        <a:rPr lang="en-US" sz="1150" b="1" i="0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1150" b="0" i="0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115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50" b="0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15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5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15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15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150" b="0" i="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ru-RU" sz="1150" b="0" i="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15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150" b="0" i="0" baseline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n-US" sz="1150" b="0" i="0" baseline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ru-RU" sz="115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150" b="1" dirty="0">
                          <a:solidFill>
                            <a:schemeClr val="tx1"/>
                          </a:solidFill>
                        </a:rPr>
                        <m:t>т.</m:t>
                      </m:r>
                      <m:r>
                        <m:rPr>
                          <m:nor/>
                        </m:rPr>
                        <a:rPr lang="ru-RU" sz="1150" b="1" i="0" dirty="0" smtClean="0">
                          <a:solidFill>
                            <a:schemeClr val="tx1"/>
                          </a:solidFill>
                        </a:rPr>
                        <m:t>2</m:t>
                      </m:r>
                      <m:r>
                        <a:rPr lang="en-US" sz="1150" b="1" i="0" baseline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1150" b="0" i="0" baseline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11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50" b="0" i="0" baseline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1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5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150" b="0" i="0" baseline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150" b="0" i="0" baseline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150" b="0" i="0" baseline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en-US" sz="1150" b="0" i="0" baseline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15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150" b="0" i="0" baseline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ru-RU" sz="1150" b="0" i="0" baseline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150" dirty="0">
                  <a:solidFill>
                    <a:schemeClr val="tx1"/>
                  </a:solidFill>
                </a:endParaRPr>
              </a:p>
              <a:p>
                <a:r>
                  <a:rPr lang="ru-RU" sz="1150" b="1" dirty="0" smtClean="0">
                    <a:solidFill>
                      <a:schemeClr val="tx1"/>
                    </a:solidFill>
                  </a:rPr>
                  <a:t>т.3</a:t>
                </a:r>
                <a:r>
                  <a:rPr lang="en-US" sz="1150" b="1" dirty="0">
                    <a:solidFill>
                      <a:schemeClr val="tx1"/>
                    </a:solidFill>
                  </a:rPr>
                  <a:t>:</a:t>
                </a:r>
                <a:r>
                  <a:rPr lang="en-US" sz="11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150" b="0" i="0" baseline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50" b="0" i="0" baseline="0">
                            <a:solidFill>
                              <a:schemeClr val="tx1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150" b="0" i="0" baseline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  <m:r>
                              <m:rPr>
                                <m:sty m:val="p"/>
                              </m:rPr>
                              <a:rPr lang="en-US" sz="1150" b="0" i="0" baseline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</m:t>
                            </m:r>
                            <m:r>
                              <a:rPr lang="en-US" sz="1150" b="0" i="0" baseline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1150" b="0" i="0" baseline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γ</m:t>
                            </m:r>
                          </m:e>
                        </m:d>
                      </m:e>
                    </m:func>
                    <m:r>
                      <a:rPr lang="el-GR" sz="1150" b="0" i="0" baseline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1150" dirty="0" smtClean="0">
                  <a:solidFill>
                    <a:schemeClr val="tx1"/>
                  </a:solidFill>
                </a:endParaRPr>
              </a:p>
              <a:p>
                <a:endParaRPr lang="ru-RU" sz="1150" b="1" dirty="0" smtClean="0"/>
              </a:p>
              <a:p>
                <a:r>
                  <a:rPr lang="ru-RU" sz="1150" b="1" dirty="0" smtClean="0">
                    <a:solidFill>
                      <a:srgbClr val="00B050"/>
                    </a:solidFill>
                  </a:rPr>
                  <a:t>т.</a:t>
                </a:r>
                <a:r>
                  <a:rPr lang="en-US" sz="1150" b="1" dirty="0" smtClean="0">
                    <a:solidFill>
                      <a:srgbClr val="00B050"/>
                    </a:solidFill>
                  </a:rPr>
                  <a:t>4: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50" b="0" i="0" baseline="0">
                            <a:solidFill>
                              <a:schemeClr val="tx1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150" b="0" i="0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b="0" i="0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1150" b="0" i="0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1150" dirty="0">
                                <a:solidFill>
                                  <a:schemeClr val="tx1"/>
                                </a:solidFill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b="0" i="0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1150" b="0" i="0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50" b="0" i="0" baseline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sz="1150" b="0" i="0" baseline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</m:t>
                            </m:r>
                            <m:r>
                              <a:rPr lang="en-US" sz="1150" b="0" i="0" baseline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150" b="0" i="0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b="0" i="0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ru-RU" sz="1150" b="0" i="0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1150" b="0" i="0" baseline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b="0" i="0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en-US" sz="1150" b="0" i="0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1150" b="0" i="0" baseline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ru-RU" sz="1150" dirty="0" smtClean="0">
                  <a:solidFill>
                    <a:schemeClr val="tx1"/>
                  </a:solidFill>
                </a:endParaRPr>
              </a:p>
              <a:p>
                <a:endParaRPr lang="ru-RU" sz="115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1150" b="1" dirty="0" smtClean="0">
                    <a:solidFill>
                      <a:srgbClr val="0070C0"/>
                    </a:solidFill>
                  </a:rPr>
                  <a:t>т.5</a:t>
                </a:r>
                <a:r>
                  <a:rPr lang="en-US" sz="1150" b="1" dirty="0">
                    <a:solidFill>
                      <a:srgbClr val="0070C0"/>
                    </a:solidFill>
                  </a:rPr>
                  <a:t>:</a:t>
                </a:r>
                <a:r>
                  <a:rPr lang="ru-RU" sz="115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Г</m:t>
                        </m:r>
                        <m:r>
                          <a:rPr lang="en-US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ru-RU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ru-RU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ru-RU" sz="1150" dirty="0">
                    <a:solidFill>
                      <a:schemeClr val="tx1"/>
                    </a:solidFill>
                  </a:rPr>
                  <a:t> </a:t>
                </a:r>
                <a:r>
                  <a:rPr lang="en-US" sz="1150" dirty="0">
                    <a:solidFill>
                      <a:schemeClr val="tx1"/>
                    </a:solidFill>
                  </a:rPr>
                  <a:t>+</a:t>
                </a:r>
                <a:endParaRPr lang="ru-RU" sz="115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1150" dirty="0">
                    <a:solidFill>
                      <a:schemeClr val="tx1"/>
                    </a:solidFill>
                  </a:rPr>
                  <a:t>    + </a:t>
                </a:r>
                <a14:m>
                  <m:oMath xmlns:m="http://schemas.openxmlformats.org/officeDocument/2006/math">
                    <m:r>
                      <a:rPr lang="ru-RU" sz="1150">
                        <a:solidFill>
                          <a:schemeClr val="tx1"/>
                        </a:solidFill>
                        <a:latin typeface="Cambria Math"/>
                      </a:rPr>
                      <m:t>Г</m:t>
                    </m:r>
                    <m:r>
                      <a:rPr lang="en-US" sz="1150">
                        <a:solidFill>
                          <a:schemeClr val="tx1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sz="11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ru-RU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ru-RU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ru-RU" sz="115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1150" b="1" dirty="0" smtClean="0">
                    <a:solidFill>
                      <a:srgbClr val="0070C0"/>
                    </a:solidFill>
                  </a:rPr>
                  <a:t>т.6</a:t>
                </a:r>
                <a:r>
                  <a:rPr lang="en-US" sz="1150" b="1" dirty="0">
                    <a:solidFill>
                      <a:srgbClr val="0070C0"/>
                    </a:solidFill>
                  </a:rPr>
                  <a:t>:</a:t>
                </a:r>
                <a:r>
                  <a:rPr lang="ru-RU" sz="115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Г</m:t>
                        </m:r>
                        <m:r>
                          <a:rPr lang="en-US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1150" dirty="0">
                                <a:solidFill>
                                  <a:schemeClr val="tx1"/>
                                </a:solidFill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+(</m:t>
                            </m:r>
                            <m:r>
                              <m:rPr>
                                <m:sty m:val="p"/>
                              </m:rPr>
                              <a:rPr lang="el-GR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α</m:t>
                            </m:r>
                            <m:r>
                              <a:rPr lang="en-US" sz="1150" i="1" baseline="-25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ru-RU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α</m:t>
                            </m:r>
                            <m:r>
                              <a:rPr lang="ru-RU" sz="1150" i="1" baseline="-25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ru-RU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ru-RU" sz="1150" dirty="0">
                    <a:solidFill>
                      <a:schemeClr val="tx1"/>
                    </a:solidFill>
                  </a:rPr>
                  <a:t> </a:t>
                </a:r>
                <a:r>
                  <a:rPr lang="ru-RU" sz="1150" dirty="0" smtClean="0">
                    <a:solidFill>
                      <a:schemeClr val="tx1"/>
                    </a:solidFill>
                  </a:rPr>
                  <a:t>-</a:t>
                </a:r>
                <a:endParaRPr lang="ru-RU" sz="115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1150" dirty="0">
                    <a:solidFill>
                      <a:schemeClr val="tx1"/>
                    </a:solidFill>
                  </a:rPr>
                  <a:t> </a:t>
                </a:r>
                <a:r>
                  <a:rPr lang="ru-RU" sz="1150" dirty="0" smtClean="0">
                    <a:solidFill>
                      <a:schemeClr val="tx1"/>
                    </a:solidFill>
                  </a:rPr>
                  <a:t>   - </a:t>
                </a:r>
                <a14:m>
                  <m:oMath xmlns:m="http://schemas.openxmlformats.org/officeDocument/2006/math">
                    <m:r>
                      <a:rPr lang="ru-RU" sz="1150">
                        <a:solidFill>
                          <a:schemeClr val="tx1"/>
                        </a:solidFill>
                        <a:latin typeface="Cambria Math"/>
                      </a:rPr>
                      <m:t>Г</m:t>
                    </m:r>
                    <m:r>
                      <a:rPr lang="en-US" sz="1150">
                        <a:solidFill>
                          <a:schemeClr val="tx1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sz="11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1150" dirty="0">
                                <a:solidFill>
                                  <a:schemeClr val="tx1"/>
                                </a:solidFill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115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+(</m:t>
                            </m:r>
                            <m:r>
                              <m:rPr>
                                <m:sty m:val="p"/>
                              </m:rPr>
                              <a:rPr lang="el-GR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α</m:t>
                            </m:r>
                            <m:r>
                              <a:rPr lang="en-US" sz="1150" i="1" baseline="-25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ru-RU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α</m:t>
                            </m:r>
                            <m:r>
                              <a:rPr lang="ru-RU" sz="1150" i="1" baseline="-25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ru-RU" sz="11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150" dirty="0">
                    <a:solidFill>
                      <a:schemeClr val="tx1"/>
                    </a:solidFill>
                  </a:rPr>
                  <a:t> =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150" dirty="0">
                    <a:solidFill>
                      <a:schemeClr val="tx1"/>
                    </a:solidFill>
                  </a:rPr>
                  <a:t>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Г</m:t>
                        </m:r>
                        <m:r>
                          <a:rPr lang="en-US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115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a:rPr lang="ru-RU" sz="1150">
                        <a:solidFill>
                          <a:schemeClr val="tx1"/>
                        </a:solidFill>
                        <a:latin typeface="Cambria Math"/>
                      </a:rPr>
                      <m:t>Г</m:t>
                    </m:r>
                    <m:r>
                      <a:rPr lang="en-US" sz="1150">
                        <a:solidFill>
                          <a:schemeClr val="tx1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sz="11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50">
                            <a:solidFill>
                              <a:schemeClr val="tx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r>
                          <a:rPr lang="en-US" sz="11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ru-RU" sz="115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ru-RU" sz="1150" b="1" dirty="0" smtClean="0"/>
              </a:p>
              <a:p>
                <a:pPr>
                  <a:lnSpc>
                    <a:spcPct val="90000"/>
                  </a:lnSpc>
                </a:pPr>
                <a:r>
                  <a:rPr lang="ru-RU" sz="1150" b="1" dirty="0" smtClean="0">
                    <a:solidFill>
                      <a:srgbClr val="0070C0"/>
                    </a:solidFill>
                  </a:rPr>
                  <a:t>т.7</a:t>
                </a:r>
                <a:r>
                  <a:rPr lang="en-US" sz="1150" b="1" dirty="0" smtClean="0">
                    <a:solidFill>
                      <a:srgbClr val="0070C0"/>
                    </a:solidFill>
                  </a:rPr>
                  <a:t>:</a:t>
                </a:r>
                <a:r>
                  <a:rPr lang="en-US" sz="115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5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50" dirty="0">
                    <a:solidFill>
                      <a:schemeClr val="tx1"/>
                    </a:solidFill>
                  </a:rPr>
                  <a:t>cos(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50" i="1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r>
                      <a:rPr lang="en-US" sz="115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150" dirty="0">
                    <a:solidFill>
                      <a:schemeClr val="tx1"/>
                    </a:solidFill>
                  </a:rPr>
                  <a:t>+</a:t>
                </a:r>
                <a:r>
                  <a:rPr lang="el-GR" sz="11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50" i="1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sz="1150" dirty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1150" b="1" dirty="0" smtClean="0">
                    <a:solidFill>
                      <a:srgbClr val="0070C0"/>
                    </a:solidFill>
                  </a:rPr>
                  <a:t>т.7</a:t>
                </a:r>
                <a:r>
                  <a:rPr lang="en-US" sz="1150" b="1" dirty="0" smtClean="0">
                    <a:solidFill>
                      <a:srgbClr val="0070C0"/>
                    </a:solidFill>
                  </a:rPr>
                  <a:t>’:</a:t>
                </a:r>
                <a:r>
                  <a:rPr lang="en-US" sz="115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150" dirty="0">
                    <a:solidFill>
                      <a:schemeClr val="tx1"/>
                    </a:solidFill>
                  </a:rPr>
                  <a:t>cos(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50" i="1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r>
                      <a:rPr lang="en-US" sz="115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150" dirty="0">
                    <a:solidFill>
                      <a:schemeClr val="tx1"/>
                    </a:solidFill>
                  </a:rPr>
                  <a:t>+</a:t>
                </a:r>
                <a:r>
                  <a:rPr lang="el-GR" sz="11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50" i="1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r>
                      <a:rPr lang="el-GR" sz="115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15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l-GR" sz="1150" dirty="0">
                    <a:solidFill>
                      <a:schemeClr val="tx1"/>
                    </a:solidFill>
                  </a:rPr>
                  <a:t>π</a:t>
                </a:r>
                <a:r>
                  <a:rPr lang="ru-RU" sz="1150" dirty="0">
                    <a:solidFill>
                      <a:schemeClr val="tx1"/>
                    </a:solidFill>
                  </a:rPr>
                  <a:t>/2</a:t>
                </a:r>
                <a:r>
                  <a:rPr lang="en-US" sz="1150" dirty="0" smtClean="0">
                    <a:solidFill>
                      <a:schemeClr val="tx1"/>
                    </a:solidFill>
                  </a:rPr>
                  <a:t>)</a:t>
                </a:r>
                <a:endParaRPr lang="ru-RU" sz="115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ru-RU" sz="115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1150" b="1" dirty="0" smtClean="0">
                    <a:solidFill>
                      <a:srgbClr val="0070C0"/>
                    </a:solidFill>
                  </a:rPr>
                  <a:t>т.8</a:t>
                </a:r>
                <a:r>
                  <a:rPr lang="en-US" sz="1150" b="1" dirty="0">
                    <a:solidFill>
                      <a:srgbClr val="0070C0"/>
                    </a:solidFill>
                  </a:rPr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150">
                            <a:latin typeface="Cambria Math"/>
                          </a:rPr>
                          <m:t>  </m:t>
                        </m:r>
                        <m:r>
                          <a:rPr lang="ru-RU" sz="1150">
                            <a:latin typeface="Cambria Math"/>
                          </a:rPr>
                          <m:t>Г</m:t>
                        </m:r>
                        <m:r>
                          <a:rPr lang="en-US" sz="1150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115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15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15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11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Ω</m:t>
                                </m:r>
                              </m:e>
                            </m:d>
                            <m:r>
                              <a:rPr lang="en-US" sz="115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15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15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γ</m:t>
                                </m:r>
                                <m:r>
                                  <a:rPr lang="en-US" sz="11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γ</m:t>
                                </m:r>
                              </m:e>
                            </m:d>
                          </m:e>
                        </m:d>
                        <m:r>
                          <m:rPr>
                            <m:nor/>
                          </m:rPr>
                          <a:rPr lang="ru-RU" sz="1150"/>
                          <m:t> </m:t>
                        </m:r>
                        <m:r>
                          <m:rPr>
                            <m:nor/>
                          </m:rPr>
                          <a:rPr lang="ru-RU" sz="1150" dirty="0"/>
                          <m:t>−</m:t>
                        </m:r>
                      </m:e>
                    </m:func>
                  </m:oMath>
                </a14:m>
                <a:endParaRPr lang="ru-RU" sz="1150" dirty="0"/>
              </a:p>
              <a:p>
                <a:pPr>
                  <a:lnSpc>
                    <a:spcPct val="90000"/>
                  </a:lnSpc>
                </a:pPr>
                <a:r>
                  <a:rPr lang="ru-RU" sz="1150" dirty="0"/>
                  <a:t>      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1150">
                            <a:latin typeface="Cambria Math"/>
                          </a:rPr>
                          <m:t>Г</m:t>
                        </m:r>
                        <m:r>
                          <a:rPr lang="en-US" sz="1150">
                            <a:latin typeface="Cambria Math"/>
                          </a:rPr>
                          <m:t>"</m:t>
                        </m:r>
                        <m:r>
                          <m:rPr>
                            <m:sty m:val="p"/>
                          </m:rPr>
                          <a:rPr lang="en-US" sz="115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15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15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11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Ω</m:t>
                                </m:r>
                              </m:e>
                            </m:d>
                            <m:r>
                              <a:rPr lang="en-US" sz="115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15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15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γ</m:t>
                                </m:r>
                                <m:r>
                                  <a:rPr lang="en-US" sz="11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γ</m:t>
                                </m:r>
                              </m:e>
                            </m:d>
                          </m:e>
                        </m:d>
                        <m:r>
                          <a:rPr lang="en-US" sz="1150" i="1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ru-RU" sz="1150">
                        <a:latin typeface="Cambria Math"/>
                      </a:rPr>
                      <m:t>Г</m:t>
                    </m:r>
                    <m:r>
                      <a:rPr lang="en-US" sz="1150">
                        <a:latin typeface="Cambria Math"/>
                      </a:rPr>
                      <m:t>′</m:t>
                    </m:r>
                  </m:oMath>
                </a14:m>
                <a:endParaRPr lang="ru-RU" sz="1150" b="1" dirty="0" smtClean="0"/>
              </a:p>
              <a:p>
                <a:pPr>
                  <a:lnSpc>
                    <a:spcPct val="90000"/>
                  </a:lnSpc>
                </a:pPr>
                <a:r>
                  <a:rPr lang="ru-RU" sz="1150" b="1" dirty="0" smtClean="0">
                    <a:solidFill>
                      <a:srgbClr val="0070C0"/>
                    </a:solidFill>
                  </a:rPr>
                  <a:t>т.8</a:t>
                </a:r>
                <a:r>
                  <a:rPr lang="en-US" sz="1150" b="1" dirty="0">
                    <a:solidFill>
                      <a:srgbClr val="0070C0"/>
                    </a:solidFill>
                  </a:rPr>
                  <a:t>’: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150">
                            <a:latin typeface="Cambria Math"/>
                          </a:rPr>
                          <m:t>  </m:t>
                        </m:r>
                        <m:r>
                          <a:rPr lang="ru-RU" sz="1150">
                            <a:latin typeface="Cambria Math"/>
                          </a:rPr>
                          <m:t>Г</m:t>
                        </m:r>
                        <m:r>
                          <a:rPr lang="en-US" sz="1150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115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15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15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11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Ω</m:t>
                                </m:r>
                              </m:e>
                            </m:d>
                            <m:r>
                              <a:rPr lang="en-US" sz="115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15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15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γ</m:t>
                                </m:r>
                                <m:r>
                                  <a:rPr lang="en-US" sz="11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γ</m:t>
                                </m:r>
                              </m:e>
                            </m:d>
                            <m:r>
                              <a:rPr lang="en-US" sz="115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l-GR" sz="1150" dirty="0"/>
                              <m:t>π</m:t>
                            </m:r>
                            <m:r>
                              <m:rPr>
                                <m:nor/>
                              </m:rPr>
                              <a:rPr lang="ru-RU" sz="1150" dirty="0"/>
                              <m:t>/2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ru-RU" sz="1150" dirty="0"/>
                          <m:t>−</m:t>
                        </m:r>
                      </m:e>
                    </m:func>
                  </m:oMath>
                </a14:m>
                <a:endParaRPr lang="ru-RU" sz="1150" dirty="0"/>
              </a:p>
              <a:p>
                <a:pPr>
                  <a:lnSpc>
                    <a:spcPct val="90000"/>
                  </a:lnSpc>
                </a:pPr>
                <a:r>
                  <a:rPr lang="ru-RU" sz="1150" dirty="0"/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15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ru-RU" sz="1150" dirty="0"/>
                          <m:t>−</m:t>
                        </m:r>
                        <m:r>
                          <a:rPr lang="ru-RU" sz="1150" dirty="0">
                            <a:latin typeface="Cambria Math"/>
                          </a:rPr>
                          <m:t> </m:t>
                        </m:r>
                        <m:r>
                          <a:rPr lang="ru-RU" sz="1150">
                            <a:latin typeface="Cambria Math"/>
                          </a:rPr>
                          <m:t>Г</m:t>
                        </m:r>
                        <m:r>
                          <a:rPr lang="en-US" sz="1150">
                            <a:latin typeface="Cambria Math"/>
                          </a:rPr>
                          <m:t>"</m:t>
                        </m:r>
                        <m:r>
                          <m:rPr>
                            <m:sty m:val="p"/>
                          </m:rPr>
                          <a:rPr lang="en-US" sz="115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15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15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11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Ω</m:t>
                                </m:r>
                              </m:e>
                            </m:d>
                            <m:r>
                              <a:rPr lang="en-US" sz="115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15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15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γ</m:t>
                                </m:r>
                                <m:r>
                                  <a:rPr lang="en-US" sz="11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150" i="1">
                                    <a:latin typeface="Cambria Math"/>
                                  </a:rPr>
                                  <m:t>γ</m:t>
                                </m:r>
                              </m:e>
                            </m:d>
                            <m:r>
                              <a:rPr lang="en-US" sz="115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l-GR" sz="1150" dirty="0"/>
                              <m:t>π</m:t>
                            </m:r>
                            <m:r>
                              <m:rPr>
                                <m:nor/>
                              </m:rPr>
                              <a:rPr lang="ru-RU" sz="1150" dirty="0"/>
                              <m:t>/2</m:t>
                            </m:r>
                          </m:e>
                        </m:d>
                        <m:r>
                          <a:rPr lang="en-US" sz="1150" i="1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ru-RU" sz="1150">
                        <a:latin typeface="Cambria Math"/>
                      </a:rPr>
                      <m:t>Г</m:t>
                    </m:r>
                    <m:r>
                      <a:rPr lang="en-US" sz="1150" b="0" i="1" smtClean="0">
                        <a:latin typeface="Cambria Math"/>
                      </a:rPr>
                      <m:t>′′</m:t>
                    </m:r>
                  </m:oMath>
                </a14:m>
                <a:endParaRPr lang="ru-RU" sz="1150" dirty="0" smtClean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51" y="1440483"/>
                <a:ext cx="2624341" cy="3312510"/>
              </a:xfrm>
              <a:prstGeom prst="rect">
                <a:avLst/>
              </a:prstGeom>
              <a:blipFill rotWithShape="1">
                <a:blip r:embed="rId2"/>
                <a:stretch>
                  <a:fillRect l="-3248" r="-1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C:\+\Юля\Работа\Саше\Эмблема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31" y="42451"/>
            <a:ext cx="720080" cy="51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2935" y="124594"/>
            <a:ext cx="13176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96455" y="216347"/>
            <a:ext cx="5099302" cy="17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Спектрометр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электронного парамагнитного резонанса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8263" y="720403"/>
            <a:ext cx="69127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Изюминка прибора - принцип когерентной супергетеродинной (КС) регистрации сигнала </a:t>
            </a:r>
            <a:r>
              <a:rPr lang="en-US" sz="2000" b="1" dirty="0" smtClean="0">
                <a:solidFill>
                  <a:srgbClr val="FF0000"/>
                </a:solidFill>
              </a:rPr>
              <a:t>LAB</a:t>
            </a:r>
            <a:r>
              <a:rPr lang="en-US" sz="2000" b="1" cap="small" dirty="0" smtClean="0"/>
              <a:t>RADOR</a:t>
            </a:r>
            <a:r>
              <a:rPr lang="ru-RU" sz="2000" b="1" dirty="0" smtClean="0"/>
              <a:t>®</a:t>
            </a:r>
            <a:endParaRPr lang="ru-RU" sz="2000" b="1" dirty="0"/>
          </a:p>
        </p:txBody>
      </p:sp>
      <p:grpSp>
        <p:nvGrpSpPr>
          <p:cNvPr id="285" name="Группа 284"/>
          <p:cNvGrpSpPr/>
          <p:nvPr/>
        </p:nvGrpSpPr>
        <p:grpSpPr>
          <a:xfrm>
            <a:off x="180231" y="1441893"/>
            <a:ext cx="4597415" cy="3278066"/>
            <a:chOff x="252239" y="1441893"/>
            <a:chExt cx="4597415" cy="3278066"/>
          </a:xfrm>
        </p:grpSpPr>
        <p:grpSp>
          <p:nvGrpSpPr>
            <p:cNvPr id="183" name="Группа 182"/>
            <p:cNvGrpSpPr/>
            <p:nvPr/>
          </p:nvGrpSpPr>
          <p:grpSpPr>
            <a:xfrm>
              <a:off x="252239" y="1441893"/>
              <a:ext cx="4597415" cy="3278066"/>
              <a:chOff x="623376" y="1330769"/>
              <a:chExt cx="4597415" cy="3278066"/>
            </a:xfrm>
          </p:grpSpPr>
          <p:sp>
            <p:nvSpPr>
              <p:cNvPr id="184" name="Прямоугольник 183"/>
              <p:cNvSpPr/>
              <p:nvPr/>
            </p:nvSpPr>
            <p:spPr>
              <a:xfrm>
                <a:off x="1639525" y="2395315"/>
                <a:ext cx="3566978" cy="2213520"/>
              </a:xfrm>
              <a:prstGeom prst="rect">
                <a:avLst/>
              </a:prstGeom>
              <a:solidFill>
                <a:srgbClr val="DDDDFF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sz="115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Прямоугольник 185"/>
              <p:cNvSpPr/>
              <p:nvPr/>
            </p:nvSpPr>
            <p:spPr>
              <a:xfrm>
                <a:off x="900311" y="1330769"/>
                <a:ext cx="4306192" cy="901802"/>
              </a:xfrm>
              <a:prstGeom prst="rect">
                <a:avLst/>
              </a:prstGeom>
              <a:solidFill>
                <a:srgbClr val="DDFFDD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sz="115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87" name="Прямая соединительная линия 186"/>
              <p:cNvCxnSpPr>
                <a:stCxn id="273" idx="3"/>
              </p:cNvCxnSpPr>
              <p:nvPr/>
            </p:nvCxnSpPr>
            <p:spPr>
              <a:xfrm>
                <a:off x="4913911" y="3127347"/>
                <a:ext cx="1915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Скругленный прямоугольник 187"/>
              <p:cNvSpPr/>
              <p:nvPr/>
            </p:nvSpPr>
            <p:spPr>
              <a:xfrm>
                <a:off x="2165054" y="1643559"/>
                <a:ext cx="861713" cy="528350"/>
              </a:xfrm>
              <a:prstGeom prst="roundRect">
                <a:avLst>
                  <a:gd name="adj" fmla="val 417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Генератор СВЧ</a:t>
                </a:r>
                <a:r>
                  <a:rPr lang="en-US" sz="1150" dirty="0" smtClean="0">
                    <a:solidFill>
                      <a:sysClr val="windowText" lastClr="000000"/>
                    </a:solidFill>
                  </a:rPr>
                  <a:t> 2</a:t>
                </a: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 </a:t>
                </a:r>
                <a:br>
                  <a:rPr lang="ru-RU" sz="1150" dirty="0" smtClean="0">
                    <a:solidFill>
                      <a:sysClr val="windowText" lastClr="000000"/>
                    </a:solidFill>
                  </a:rPr>
                </a:b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US" sz="1150" dirty="0" smtClean="0">
                    <a:solidFill>
                      <a:sysClr val="windowText" lastClr="000000"/>
                    </a:solidFill>
                  </a:rPr>
                  <a:t>~</a:t>
                </a:r>
                <a:r>
                  <a:rPr lang="el-GR" sz="1150" dirty="0" smtClean="0">
                    <a:solidFill>
                      <a:sysClr val="windowText" lastClr="000000"/>
                    </a:solidFill>
                  </a:rPr>
                  <a:t>9.3 </a:t>
                </a: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ГГц)</a:t>
                </a:r>
                <a:endParaRPr lang="ru-RU" sz="1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Скругленный прямоугольник 188"/>
              <p:cNvSpPr/>
              <p:nvPr/>
            </p:nvSpPr>
            <p:spPr>
              <a:xfrm>
                <a:off x="2165054" y="2482182"/>
                <a:ext cx="861713" cy="525690"/>
              </a:xfrm>
              <a:prstGeom prst="roundRect">
                <a:avLst>
                  <a:gd name="adj" fmla="val 417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Генератор СВЧ</a:t>
                </a:r>
                <a:r>
                  <a:rPr lang="en-US" sz="1150" dirty="0" smtClean="0">
                    <a:solidFill>
                      <a:sysClr val="windowText" lastClr="000000"/>
                    </a:solidFill>
                  </a:rPr>
                  <a:t> 1</a:t>
                </a: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/>
                </a:r>
                <a:br>
                  <a:rPr lang="ru-RU" sz="1150" dirty="0" smtClean="0">
                    <a:solidFill>
                      <a:sysClr val="windowText" lastClr="000000"/>
                    </a:solidFill>
                  </a:rPr>
                </a:b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US" sz="1150" dirty="0" smtClean="0">
                    <a:solidFill>
                      <a:sysClr val="windowText" lastClr="000000"/>
                    </a:solidFill>
                  </a:rPr>
                  <a:t>~9,2 </a:t>
                </a: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ГГц)</a:t>
                </a:r>
                <a:endParaRPr lang="ru-RU" sz="1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Равнобедренный треугольник 189"/>
              <p:cNvSpPr/>
              <p:nvPr/>
            </p:nvSpPr>
            <p:spPr>
              <a:xfrm rot="5400000">
                <a:off x="3634595" y="2589710"/>
                <a:ext cx="334530" cy="31063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ru-RU" sz="115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Равнобедренный треугольник 190"/>
              <p:cNvSpPr/>
              <p:nvPr/>
            </p:nvSpPr>
            <p:spPr>
              <a:xfrm rot="5400000">
                <a:off x="3634595" y="1752416"/>
                <a:ext cx="334530" cy="31063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ru-RU" sz="1150" dirty="0" smtClea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92" name="Прямая со стрелкой 191"/>
              <p:cNvCxnSpPr>
                <a:stCxn id="189" idx="3"/>
                <a:endCxn id="190" idx="3"/>
              </p:cNvCxnSpPr>
              <p:nvPr/>
            </p:nvCxnSpPr>
            <p:spPr>
              <a:xfrm>
                <a:off x="3026767" y="2745027"/>
                <a:ext cx="619776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 стрелкой 192"/>
              <p:cNvCxnSpPr>
                <a:stCxn id="188" idx="3"/>
                <a:endCxn id="191" idx="3"/>
              </p:cNvCxnSpPr>
              <p:nvPr/>
            </p:nvCxnSpPr>
            <p:spPr>
              <a:xfrm>
                <a:off x="3026767" y="1907734"/>
                <a:ext cx="6197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Группа 193"/>
              <p:cNvGrpSpPr/>
              <p:nvPr/>
            </p:nvGrpSpPr>
            <p:grpSpPr>
              <a:xfrm>
                <a:off x="3857932" y="1597099"/>
                <a:ext cx="1031150" cy="430110"/>
                <a:chOff x="4746497" y="2420888"/>
                <a:chExt cx="1553695" cy="648072"/>
              </a:xfrm>
            </p:grpSpPr>
            <p:cxnSp>
              <p:nvCxnSpPr>
                <p:cNvPr id="276" name="Прямая со стрелкой 275"/>
                <p:cNvCxnSpPr/>
                <p:nvPr/>
              </p:nvCxnSpPr>
              <p:spPr>
                <a:xfrm>
                  <a:off x="4746497" y="2636912"/>
                  <a:ext cx="97763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7" name="Группа 276"/>
                <p:cNvGrpSpPr/>
                <p:nvPr/>
              </p:nvGrpSpPr>
              <p:grpSpPr>
                <a:xfrm>
                  <a:off x="5222437" y="2420888"/>
                  <a:ext cx="1077755" cy="648072"/>
                  <a:chOff x="5222437" y="2492896"/>
                  <a:chExt cx="1077755" cy="648072"/>
                </a:xfrm>
              </p:grpSpPr>
              <p:grpSp>
                <p:nvGrpSpPr>
                  <p:cNvPr id="278" name="Группа 277"/>
                  <p:cNvGrpSpPr/>
                  <p:nvPr/>
                </p:nvGrpSpPr>
                <p:grpSpPr>
                  <a:xfrm>
                    <a:off x="5652120" y="2492896"/>
                    <a:ext cx="648072" cy="648072"/>
                    <a:chOff x="5220072" y="2492896"/>
                    <a:chExt cx="648072" cy="648072"/>
                  </a:xfrm>
                </p:grpSpPr>
                <p:grpSp>
                  <p:nvGrpSpPr>
                    <p:cNvPr id="280" name="Группа 279"/>
                    <p:cNvGrpSpPr/>
                    <p:nvPr/>
                  </p:nvGrpSpPr>
                  <p:grpSpPr>
                    <a:xfrm>
                      <a:off x="5292080" y="2492896"/>
                      <a:ext cx="576064" cy="648072"/>
                      <a:chOff x="5292080" y="2492896"/>
                      <a:chExt cx="576064" cy="648072"/>
                    </a:xfrm>
                  </p:grpSpPr>
                  <p:sp>
                    <p:nvSpPr>
                      <p:cNvPr id="282" name="Прямоугольник 281"/>
                      <p:cNvSpPr/>
                      <p:nvPr/>
                    </p:nvSpPr>
                    <p:spPr>
                      <a:xfrm>
                        <a:off x="5292080" y="2492896"/>
                        <a:ext cx="576064" cy="648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endParaRPr lang="ru-RU" sz="1150" dirty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cxnSp>
                    <p:nvCxnSpPr>
                      <p:cNvPr id="283" name="Прямая соединительная линия 282"/>
                      <p:cNvCxnSpPr/>
                      <p:nvPr/>
                    </p:nvCxnSpPr>
                    <p:spPr>
                      <a:xfrm>
                        <a:off x="5292080" y="2492896"/>
                        <a:ext cx="576064" cy="64807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Прямая соединительная линия 283"/>
                      <p:cNvCxnSpPr/>
                      <p:nvPr/>
                    </p:nvCxnSpPr>
                    <p:spPr>
                      <a:xfrm flipH="1">
                        <a:off x="5292080" y="2492896"/>
                        <a:ext cx="576064" cy="64807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81" name="Овал 280"/>
                    <p:cNvSpPr/>
                    <p:nvPr/>
                  </p:nvSpPr>
                  <p:spPr>
                    <a:xfrm>
                      <a:off x="5220072" y="2852936"/>
                      <a:ext cx="14401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150" dirty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cxnSp>
                <p:nvCxnSpPr>
                  <p:cNvPr id="279" name="Прямая со стрелкой 278"/>
                  <p:cNvCxnSpPr/>
                  <p:nvPr/>
                </p:nvCxnSpPr>
                <p:spPr>
                  <a:xfrm flipV="1">
                    <a:off x="5222437" y="2924944"/>
                    <a:ext cx="429683" cy="435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Группа 194"/>
              <p:cNvGrpSpPr/>
              <p:nvPr/>
            </p:nvGrpSpPr>
            <p:grpSpPr>
              <a:xfrm>
                <a:off x="4028862" y="2912292"/>
                <a:ext cx="885049" cy="430110"/>
                <a:chOff x="4966636" y="3645024"/>
                <a:chExt cx="1333556" cy="648072"/>
              </a:xfrm>
            </p:grpSpPr>
            <p:cxnSp>
              <p:nvCxnSpPr>
                <p:cNvPr id="267" name="Прямая со стрелкой 266"/>
                <p:cNvCxnSpPr/>
                <p:nvPr/>
              </p:nvCxnSpPr>
              <p:spPr>
                <a:xfrm>
                  <a:off x="4966636" y="4077071"/>
                  <a:ext cx="68209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8" name="Группа 267"/>
                <p:cNvGrpSpPr/>
                <p:nvPr/>
              </p:nvGrpSpPr>
              <p:grpSpPr>
                <a:xfrm>
                  <a:off x="5454576" y="3645024"/>
                  <a:ext cx="845616" cy="648072"/>
                  <a:chOff x="5454576" y="2492896"/>
                  <a:chExt cx="845616" cy="648072"/>
                </a:xfrm>
              </p:grpSpPr>
              <p:grpSp>
                <p:nvGrpSpPr>
                  <p:cNvPr id="269" name="Группа 268"/>
                  <p:cNvGrpSpPr/>
                  <p:nvPr/>
                </p:nvGrpSpPr>
                <p:grpSpPr>
                  <a:xfrm>
                    <a:off x="5652120" y="2492896"/>
                    <a:ext cx="648072" cy="648072"/>
                    <a:chOff x="5220072" y="2492896"/>
                    <a:chExt cx="648072" cy="648072"/>
                  </a:xfrm>
                </p:grpSpPr>
                <p:grpSp>
                  <p:nvGrpSpPr>
                    <p:cNvPr id="271" name="Группа 270"/>
                    <p:cNvGrpSpPr/>
                    <p:nvPr/>
                  </p:nvGrpSpPr>
                  <p:grpSpPr>
                    <a:xfrm>
                      <a:off x="5292080" y="2492896"/>
                      <a:ext cx="576064" cy="648072"/>
                      <a:chOff x="5292080" y="2492896"/>
                      <a:chExt cx="576064" cy="648072"/>
                    </a:xfrm>
                  </p:grpSpPr>
                  <p:sp>
                    <p:nvSpPr>
                      <p:cNvPr id="273" name="Прямоугольник 272"/>
                      <p:cNvSpPr/>
                      <p:nvPr/>
                    </p:nvSpPr>
                    <p:spPr>
                      <a:xfrm>
                        <a:off x="5292080" y="2492896"/>
                        <a:ext cx="576064" cy="648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endParaRPr lang="ru-RU" sz="1150" dirty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cxnSp>
                    <p:nvCxnSpPr>
                      <p:cNvPr id="274" name="Прямая соединительная линия 273"/>
                      <p:cNvCxnSpPr/>
                      <p:nvPr/>
                    </p:nvCxnSpPr>
                    <p:spPr>
                      <a:xfrm>
                        <a:off x="5292080" y="2492896"/>
                        <a:ext cx="576064" cy="64807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" name="Прямая соединительная линия 274"/>
                      <p:cNvCxnSpPr/>
                      <p:nvPr/>
                    </p:nvCxnSpPr>
                    <p:spPr>
                      <a:xfrm flipH="1">
                        <a:off x="5292080" y="2492896"/>
                        <a:ext cx="576064" cy="64807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2" name="Овал 271"/>
                    <p:cNvSpPr/>
                    <p:nvPr/>
                  </p:nvSpPr>
                  <p:spPr>
                    <a:xfrm>
                      <a:off x="5220072" y="2852936"/>
                      <a:ext cx="14401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150" dirty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cxnSp>
                <p:nvCxnSpPr>
                  <p:cNvPr id="270" name="Прямая со стрелкой 269"/>
                  <p:cNvCxnSpPr/>
                  <p:nvPr/>
                </p:nvCxnSpPr>
                <p:spPr>
                  <a:xfrm>
                    <a:off x="5454576" y="2708920"/>
                    <a:ext cx="269552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96" name="Прямая соединительная линия 195"/>
              <p:cNvCxnSpPr>
                <a:stCxn id="191" idx="5"/>
              </p:cNvCxnSpPr>
              <p:nvPr/>
            </p:nvCxnSpPr>
            <p:spPr>
              <a:xfrm>
                <a:off x="3801860" y="1991367"/>
                <a:ext cx="573946" cy="10642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>
              <a:xfrm flipH="1">
                <a:off x="3801861" y="1899241"/>
                <a:ext cx="380486" cy="759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>
              <a:xfrm flipH="1">
                <a:off x="3801861" y="1740469"/>
                <a:ext cx="52829" cy="830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>
              <a:xfrm>
                <a:off x="3801860" y="2831646"/>
                <a:ext cx="112144" cy="17622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Овал 199"/>
              <p:cNvSpPr/>
              <p:nvPr/>
            </p:nvSpPr>
            <p:spPr>
              <a:xfrm>
                <a:off x="3837703" y="3007872"/>
                <a:ext cx="382320" cy="382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ru-RU" sz="115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3837701" y="3533561"/>
                <a:ext cx="1076210" cy="227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Резонатор</a:t>
                </a:r>
              </a:p>
            </p:txBody>
          </p:sp>
          <p:cxnSp>
            <p:nvCxnSpPr>
              <p:cNvPr id="202" name="Прямая соединительная линия 201"/>
              <p:cNvCxnSpPr/>
              <p:nvPr/>
            </p:nvCxnSpPr>
            <p:spPr>
              <a:xfrm>
                <a:off x="3981073" y="3390191"/>
                <a:ext cx="0" cy="14337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>
              <a:xfrm flipV="1">
                <a:off x="4071764" y="3390191"/>
                <a:ext cx="0" cy="14337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Дуга 203"/>
              <p:cNvSpPr/>
              <p:nvPr/>
            </p:nvSpPr>
            <p:spPr>
              <a:xfrm flipV="1">
                <a:off x="3910273" y="3089869"/>
                <a:ext cx="218324" cy="218324"/>
              </a:xfrm>
              <a:prstGeom prst="arc">
                <a:avLst>
                  <a:gd name="adj1" fmla="val 8494316"/>
                  <a:gd name="adj2" fmla="val 19968592"/>
                </a:avLst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sz="1150" dirty="0"/>
              </a:p>
            </p:txBody>
          </p:sp>
          <p:sp>
            <p:nvSpPr>
              <p:cNvPr id="205" name="Прямоугольник 204"/>
              <p:cNvSpPr/>
              <p:nvPr/>
            </p:nvSpPr>
            <p:spPr>
              <a:xfrm>
                <a:off x="1449699" y="1692679"/>
                <a:ext cx="474434" cy="43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ФЧД</a:t>
                </a:r>
              </a:p>
            </p:txBody>
          </p:sp>
          <p:cxnSp>
            <p:nvCxnSpPr>
              <p:cNvPr id="206" name="Прямая со стрелкой 205"/>
              <p:cNvCxnSpPr>
                <a:stCxn id="205" idx="3"/>
                <a:endCxn id="188" idx="1"/>
              </p:cNvCxnSpPr>
              <p:nvPr/>
            </p:nvCxnSpPr>
            <p:spPr>
              <a:xfrm>
                <a:off x="1924133" y="1907734"/>
                <a:ext cx="24092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Скругленный прямоугольник 206"/>
              <p:cNvSpPr/>
              <p:nvPr/>
            </p:nvSpPr>
            <p:spPr>
              <a:xfrm>
                <a:off x="623376" y="4178725"/>
                <a:ext cx="925007" cy="430110"/>
              </a:xfrm>
              <a:prstGeom prst="roundRect">
                <a:avLst>
                  <a:gd name="adj" fmla="val 417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Эталонный генератор</a:t>
                </a:r>
                <a:endParaRPr lang="ru-RU" sz="115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08" name="Прямая со стрелкой 207"/>
              <p:cNvCxnSpPr/>
              <p:nvPr/>
            </p:nvCxnSpPr>
            <p:spPr>
              <a:xfrm>
                <a:off x="1188343" y="2003313"/>
                <a:ext cx="26135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 стрелкой 208"/>
              <p:cNvCxnSpPr/>
              <p:nvPr/>
            </p:nvCxnSpPr>
            <p:spPr>
              <a:xfrm>
                <a:off x="1162959" y="1812154"/>
                <a:ext cx="28673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Группа 209"/>
              <p:cNvGrpSpPr/>
              <p:nvPr/>
            </p:nvGrpSpPr>
            <p:grpSpPr>
              <a:xfrm>
                <a:off x="2266286" y="3437981"/>
                <a:ext cx="1005322" cy="430110"/>
                <a:chOff x="4785413" y="2420888"/>
                <a:chExt cx="1514779" cy="648072"/>
              </a:xfrm>
            </p:grpSpPr>
            <p:cxnSp>
              <p:nvCxnSpPr>
                <p:cNvPr id="258" name="Прямая со стрелкой 257"/>
                <p:cNvCxnSpPr/>
                <p:nvPr/>
              </p:nvCxnSpPr>
              <p:spPr>
                <a:xfrm>
                  <a:off x="4785413" y="2636912"/>
                  <a:ext cx="93871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9" name="Группа 258"/>
                <p:cNvGrpSpPr/>
                <p:nvPr/>
              </p:nvGrpSpPr>
              <p:grpSpPr>
                <a:xfrm>
                  <a:off x="5433485" y="2420888"/>
                  <a:ext cx="866707" cy="648072"/>
                  <a:chOff x="5433485" y="2492896"/>
                  <a:chExt cx="866707" cy="648072"/>
                </a:xfrm>
              </p:grpSpPr>
              <p:grpSp>
                <p:nvGrpSpPr>
                  <p:cNvPr id="260" name="Группа 259"/>
                  <p:cNvGrpSpPr/>
                  <p:nvPr/>
                </p:nvGrpSpPr>
                <p:grpSpPr>
                  <a:xfrm>
                    <a:off x="5652120" y="2492896"/>
                    <a:ext cx="648072" cy="648072"/>
                    <a:chOff x="5220072" y="2492896"/>
                    <a:chExt cx="648072" cy="648072"/>
                  </a:xfrm>
                </p:grpSpPr>
                <p:grpSp>
                  <p:nvGrpSpPr>
                    <p:cNvPr id="262" name="Группа 261"/>
                    <p:cNvGrpSpPr/>
                    <p:nvPr/>
                  </p:nvGrpSpPr>
                  <p:grpSpPr>
                    <a:xfrm>
                      <a:off x="5292080" y="2492896"/>
                      <a:ext cx="576064" cy="648072"/>
                      <a:chOff x="5292080" y="2492896"/>
                      <a:chExt cx="576064" cy="648072"/>
                    </a:xfrm>
                  </p:grpSpPr>
                  <p:sp>
                    <p:nvSpPr>
                      <p:cNvPr id="264" name="Прямоугольник 263"/>
                      <p:cNvSpPr/>
                      <p:nvPr/>
                    </p:nvSpPr>
                    <p:spPr>
                      <a:xfrm>
                        <a:off x="5292080" y="2492896"/>
                        <a:ext cx="576064" cy="648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endParaRPr lang="ru-RU" sz="1150" dirty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cxnSp>
                    <p:nvCxnSpPr>
                      <p:cNvPr id="265" name="Прямая соединительная линия 264"/>
                      <p:cNvCxnSpPr/>
                      <p:nvPr/>
                    </p:nvCxnSpPr>
                    <p:spPr>
                      <a:xfrm>
                        <a:off x="5292080" y="2492896"/>
                        <a:ext cx="576064" cy="64807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6" name="Прямая соединительная линия 265"/>
                      <p:cNvCxnSpPr/>
                      <p:nvPr/>
                    </p:nvCxnSpPr>
                    <p:spPr>
                      <a:xfrm flipH="1">
                        <a:off x="5292080" y="2492896"/>
                        <a:ext cx="576064" cy="64807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63" name="Овал 262"/>
                    <p:cNvSpPr/>
                    <p:nvPr/>
                  </p:nvSpPr>
                  <p:spPr>
                    <a:xfrm>
                      <a:off x="5220072" y="2852936"/>
                      <a:ext cx="14401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150" dirty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cxnSp>
                <p:nvCxnSpPr>
                  <p:cNvPr id="261" name="Прямая со стрелкой 260"/>
                  <p:cNvCxnSpPr/>
                  <p:nvPr/>
                </p:nvCxnSpPr>
                <p:spPr>
                  <a:xfrm>
                    <a:off x="5433485" y="2924944"/>
                    <a:ext cx="218635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1" name="Группа 210"/>
              <p:cNvGrpSpPr/>
              <p:nvPr/>
            </p:nvGrpSpPr>
            <p:grpSpPr>
              <a:xfrm>
                <a:off x="2266286" y="4059251"/>
                <a:ext cx="1005322" cy="430110"/>
                <a:chOff x="4785413" y="2420888"/>
                <a:chExt cx="1514779" cy="648072"/>
              </a:xfrm>
            </p:grpSpPr>
            <p:cxnSp>
              <p:nvCxnSpPr>
                <p:cNvPr id="249" name="Прямая со стрелкой 248"/>
                <p:cNvCxnSpPr/>
                <p:nvPr/>
              </p:nvCxnSpPr>
              <p:spPr>
                <a:xfrm>
                  <a:off x="5433485" y="2636912"/>
                  <a:ext cx="29064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0" name="Группа 249"/>
                <p:cNvGrpSpPr/>
                <p:nvPr/>
              </p:nvGrpSpPr>
              <p:grpSpPr>
                <a:xfrm>
                  <a:off x="4785413" y="2420888"/>
                  <a:ext cx="1514779" cy="648072"/>
                  <a:chOff x="4785413" y="2492896"/>
                  <a:chExt cx="1514779" cy="648072"/>
                </a:xfrm>
              </p:grpSpPr>
              <p:grpSp>
                <p:nvGrpSpPr>
                  <p:cNvPr id="251" name="Группа 250"/>
                  <p:cNvGrpSpPr/>
                  <p:nvPr/>
                </p:nvGrpSpPr>
                <p:grpSpPr>
                  <a:xfrm>
                    <a:off x="5652120" y="2492896"/>
                    <a:ext cx="648072" cy="648072"/>
                    <a:chOff x="5220072" y="2492896"/>
                    <a:chExt cx="648072" cy="648072"/>
                  </a:xfrm>
                </p:grpSpPr>
                <p:grpSp>
                  <p:nvGrpSpPr>
                    <p:cNvPr id="253" name="Группа 252"/>
                    <p:cNvGrpSpPr/>
                    <p:nvPr/>
                  </p:nvGrpSpPr>
                  <p:grpSpPr>
                    <a:xfrm>
                      <a:off x="5292080" y="2492896"/>
                      <a:ext cx="576064" cy="648072"/>
                      <a:chOff x="5292080" y="2492896"/>
                      <a:chExt cx="576064" cy="648072"/>
                    </a:xfrm>
                  </p:grpSpPr>
                  <p:sp>
                    <p:nvSpPr>
                      <p:cNvPr id="255" name="Прямоугольник 254"/>
                      <p:cNvSpPr/>
                      <p:nvPr/>
                    </p:nvSpPr>
                    <p:spPr>
                      <a:xfrm>
                        <a:off x="5292080" y="2492896"/>
                        <a:ext cx="576064" cy="648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endParaRPr lang="ru-RU" sz="1150" dirty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cxnSp>
                    <p:nvCxnSpPr>
                      <p:cNvPr id="256" name="Прямая соединительная линия 255"/>
                      <p:cNvCxnSpPr/>
                      <p:nvPr/>
                    </p:nvCxnSpPr>
                    <p:spPr>
                      <a:xfrm>
                        <a:off x="5292080" y="2492896"/>
                        <a:ext cx="576064" cy="64807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7" name="Прямая соединительная линия 256"/>
                      <p:cNvCxnSpPr/>
                      <p:nvPr/>
                    </p:nvCxnSpPr>
                    <p:spPr>
                      <a:xfrm flipH="1">
                        <a:off x="5292080" y="2492896"/>
                        <a:ext cx="576064" cy="64807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4" name="Овал 253"/>
                    <p:cNvSpPr/>
                    <p:nvPr/>
                  </p:nvSpPr>
                  <p:spPr>
                    <a:xfrm>
                      <a:off x="5220072" y="2852936"/>
                      <a:ext cx="144016" cy="144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150" dirty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cxnSp>
                <p:nvCxnSpPr>
                  <p:cNvPr id="252" name="Прямая со стрелкой 251"/>
                  <p:cNvCxnSpPr/>
                  <p:nvPr/>
                </p:nvCxnSpPr>
                <p:spPr>
                  <a:xfrm>
                    <a:off x="4785413" y="2924944"/>
                    <a:ext cx="866707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12" name="Прямая соединительная линия 211"/>
              <p:cNvCxnSpPr/>
              <p:nvPr/>
            </p:nvCxnSpPr>
            <p:spPr>
              <a:xfrm>
                <a:off x="2117025" y="3964411"/>
                <a:ext cx="2988482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единительная линия 212"/>
              <p:cNvCxnSpPr/>
              <p:nvPr/>
            </p:nvCxnSpPr>
            <p:spPr>
              <a:xfrm flipH="1">
                <a:off x="1162960" y="1477624"/>
                <a:ext cx="39425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Прямая соединительная линия 213"/>
              <p:cNvCxnSpPr/>
              <p:nvPr/>
            </p:nvCxnSpPr>
            <p:spPr>
              <a:xfrm>
                <a:off x="2260596" y="3581351"/>
                <a:ext cx="0" cy="764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Прямоугольник 214"/>
              <p:cNvSpPr/>
              <p:nvPr/>
            </p:nvSpPr>
            <p:spPr>
              <a:xfrm>
                <a:off x="1981279" y="3760563"/>
                <a:ext cx="570014" cy="43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1150" dirty="0" smtClean="0">
                    <a:solidFill>
                      <a:sysClr val="windowText" lastClr="000000"/>
                    </a:solidFill>
                  </a:rPr>
                  <a:t>Сдвиг фазы</a:t>
                </a:r>
              </a:p>
            </p:txBody>
          </p:sp>
          <p:cxnSp>
            <p:nvCxnSpPr>
              <p:cNvPr id="216" name="Прямая соединительная линия 215"/>
              <p:cNvCxnSpPr/>
              <p:nvPr/>
            </p:nvCxnSpPr>
            <p:spPr>
              <a:xfrm>
                <a:off x="2696395" y="3724721"/>
                <a:ext cx="0" cy="4659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Прямая со стрелкой 216"/>
              <p:cNvCxnSpPr/>
              <p:nvPr/>
            </p:nvCxnSpPr>
            <p:spPr>
              <a:xfrm>
                <a:off x="1188343" y="2736627"/>
                <a:ext cx="93610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oval" w="sm" len="sm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Прямая соединительная линия 217"/>
              <p:cNvCxnSpPr>
                <a:stCxn id="264" idx="3"/>
                <a:endCxn id="201" idx="1"/>
              </p:cNvCxnSpPr>
              <p:nvPr/>
            </p:nvCxnSpPr>
            <p:spPr>
              <a:xfrm flipV="1">
                <a:off x="3271608" y="3647062"/>
                <a:ext cx="566093" cy="59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Прямая соединительная линия 218"/>
              <p:cNvCxnSpPr/>
              <p:nvPr/>
            </p:nvCxnSpPr>
            <p:spPr>
              <a:xfrm>
                <a:off x="1162959" y="1477624"/>
                <a:ext cx="0" cy="3318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Прямая соединительная линия 219"/>
              <p:cNvCxnSpPr>
                <a:stCxn id="282" idx="3"/>
              </p:cNvCxnSpPr>
              <p:nvPr/>
            </p:nvCxnSpPr>
            <p:spPr>
              <a:xfrm flipV="1">
                <a:off x="4889082" y="1809495"/>
                <a:ext cx="216425" cy="26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Прямая соединительная линия 220"/>
              <p:cNvCxnSpPr/>
              <p:nvPr/>
            </p:nvCxnSpPr>
            <p:spPr>
              <a:xfrm>
                <a:off x="5105507" y="1477624"/>
                <a:ext cx="0" cy="3318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Прямая соединительная линия 221"/>
              <p:cNvCxnSpPr/>
              <p:nvPr/>
            </p:nvCxnSpPr>
            <p:spPr>
              <a:xfrm>
                <a:off x="5105507" y="3127347"/>
                <a:ext cx="0" cy="8370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Прямая соединительная линия 222"/>
              <p:cNvCxnSpPr/>
              <p:nvPr/>
            </p:nvCxnSpPr>
            <p:spPr>
              <a:xfrm>
                <a:off x="1188343" y="2003313"/>
                <a:ext cx="0" cy="21515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Прямая соединительная линия 223"/>
              <p:cNvCxnSpPr/>
              <p:nvPr/>
            </p:nvCxnSpPr>
            <p:spPr>
              <a:xfrm>
                <a:off x="3271608" y="4270626"/>
                <a:ext cx="61710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Прямоугольник 224"/>
              <p:cNvSpPr/>
              <p:nvPr/>
            </p:nvSpPr>
            <p:spPr>
              <a:xfrm>
                <a:off x="3852639" y="4154830"/>
                <a:ext cx="910339" cy="2389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1150" i="1" u="sng" dirty="0" smtClean="0">
                    <a:solidFill>
                      <a:sysClr val="windowText" lastClr="000000"/>
                    </a:solidFill>
                  </a:rPr>
                  <a:t>ЭПР-сигнал</a:t>
                </a:r>
              </a:p>
            </p:txBody>
          </p:sp>
          <p:cxnSp>
            <p:nvCxnSpPr>
              <p:cNvPr id="226" name="Прямая со стрелкой 225"/>
              <p:cNvCxnSpPr>
                <a:endCxn id="215" idx="1"/>
              </p:cNvCxnSpPr>
              <p:nvPr/>
            </p:nvCxnSpPr>
            <p:spPr>
              <a:xfrm>
                <a:off x="1188343" y="3975618"/>
                <a:ext cx="79293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oval" w="sm" len="sm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TextBox 226"/>
              <p:cNvSpPr txBox="1"/>
              <p:nvPr/>
            </p:nvSpPr>
            <p:spPr>
              <a:xfrm>
                <a:off x="3166452" y="2467323"/>
                <a:ext cx="357789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50" b="1" dirty="0" smtClean="0"/>
                  <a:t>т.</a:t>
                </a:r>
                <a:r>
                  <a:rPr lang="en-US" sz="1150" b="1" dirty="0" smtClean="0"/>
                  <a:t>1</a:t>
                </a:r>
                <a:endParaRPr lang="ru-RU" sz="1150" b="1" dirty="0"/>
              </a:p>
            </p:txBody>
          </p:sp>
          <p:sp>
            <p:nvSpPr>
              <p:cNvPr id="228" name="Овал 227"/>
              <p:cNvSpPr/>
              <p:nvPr/>
            </p:nvSpPr>
            <p:spPr>
              <a:xfrm>
                <a:off x="3309347" y="188124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3166452" y="1617422"/>
                <a:ext cx="357789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50" b="1" dirty="0" smtClean="0"/>
                  <a:t>т.2</a:t>
                </a:r>
                <a:endParaRPr lang="ru-RU" sz="1150" b="1" dirty="0"/>
              </a:p>
            </p:txBody>
          </p:sp>
          <p:sp>
            <p:nvSpPr>
              <p:cNvPr id="230" name="Овал 229"/>
              <p:cNvSpPr/>
              <p:nvPr/>
            </p:nvSpPr>
            <p:spPr>
              <a:xfrm>
                <a:off x="4972559" y="1798825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4829664" y="1512477"/>
                <a:ext cx="357789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50" b="1" dirty="0" smtClean="0">
                    <a:solidFill>
                      <a:srgbClr val="00B050"/>
                    </a:solidFill>
                  </a:rPr>
                  <a:t>т.4</a:t>
                </a:r>
                <a:endParaRPr lang="ru-RU" sz="115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32" name="Овал 231"/>
              <p:cNvSpPr/>
              <p:nvPr/>
            </p:nvSpPr>
            <p:spPr>
              <a:xfrm>
                <a:off x="5005897" y="3100705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4863002" y="2836886"/>
                <a:ext cx="357789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50" b="1" dirty="0" smtClean="0">
                    <a:solidFill>
                      <a:srgbClr val="0070C0"/>
                    </a:solidFill>
                  </a:rPr>
                  <a:t>т.6</a:t>
                </a:r>
                <a:endParaRPr lang="ru-RU" sz="1150" b="1" dirty="0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4" name="Прямоугольник 233"/>
                  <p:cNvSpPr/>
                  <p:nvPr/>
                </p:nvSpPr>
                <p:spPr>
                  <a:xfrm rot="16200000">
                    <a:off x="405156" y="3010227"/>
                    <a:ext cx="1229824" cy="2693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150" i="1">
                            <a:latin typeface="Cambria Math"/>
                          </a:rPr>
                          <m:t>Ω</m:t>
                        </m:r>
                      </m:oMath>
                    </a14:m>
                    <a:r>
                      <a:rPr lang="ru-RU" sz="1150" dirty="0">
                        <a:latin typeface="Cambria Math"/>
                      </a:rPr>
                      <a:t>=</a:t>
                    </a:r>
                    <a:r>
                      <a:rPr lang="en-US" sz="1150" dirty="0" smtClean="0">
                        <a:latin typeface="Cambria Math"/>
                      </a:rPr>
                      <a:t>100,000 </a:t>
                    </a:r>
                    <a:r>
                      <a:rPr lang="en-US" sz="1150" dirty="0">
                        <a:latin typeface="Cambria Math"/>
                      </a:rPr>
                      <a:t>M</a:t>
                    </a:r>
                    <a:r>
                      <a:rPr lang="ru-RU" sz="1150" dirty="0">
                        <a:latin typeface="Cambria Math"/>
                      </a:rPr>
                      <a:t>Гц</a:t>
                    </a:r>
                    <a:endParaRPr lang="ru-RU" sz="1150" dirty="0"/>
                  </a:p>
                </p:txBody>
              </p:sp>
            </mc:Choice>
            <mc:Fallback xmlns="">
              <p:sp>
                <p:nvSpPr>
                  <p:cNvPr id="234" name="Прямоугольник 2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5156" y="3010227"/>
                    <a:ext cx="1229824" cy="26930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273" r="-1363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5" name="TextBox 234"/>
              <p:cNvSpPr txBox="1"/>
              <p:nvPr/>
            </p:nvSpPr>
            <p:spPr>
              <a:xfrm>
                <a:off x="830554" y="3844185"/>
                <a:ext cx="357789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50" b="1" dirty="0" smtClean="0"/>
                  <a:t>т.3</a:t>
                </a:r>
                <a:endParaRPr lang="ru-RU" sz="1150" b="1" dirty="0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4173802" y="3168675"/>
                <a:ext cx="357789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50" b="1" dirty="0" smtClean="0">
                    <a:solidFill>
                      <a:srgbClr val="0070C0"/>
                    </a:solidFill>
                  </a:rPr>
                  <a:t>т.5</a:t>
                </a:r>
                <a:endParaRPr lang="ru-RU" sz="115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37" name="Овал 236"/>
              <p:cNvSpPr/>
              <p:nvPr/>
            </p:nvSpPr>
            <p:spPr>
              <a:xfrm>
                <a:off x="4301054" y="3175668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618651" y="3567146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475756" y="3349047"/>
                <a:ext cx="461322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50" b="1" dirty="0" smtClean="0">
                    <a:solidFill>
                      <a:srgbClr val="0070C0"/>
                    </a:solidFill>
                  </a:rPr>
                  <a:t>т.7</a:t>
                </a:r>
                <a:r>
                  <a:rPr lang="en-US" sz="1150" b="1" dirty="0" smtClean="0">
                    <a:solidFill>
                      <a:srgbClr val="0070C0"/>
                    </a:solidFill>
                  </a:rPr>
                  <a:t>’</a:t>
                </a:r>
                <a:endParaRPr lang="ru-RU" sz="115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0" name="Овал 239"/>
              <p:cNvSpPr/>
              <p:nvPr/>
            </p:nvSpPr>
            <p:spPr>
              <a:xfrm>
                <a:off x="3445617" y="4248795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2475756" y="4320803"/>
                <a:ext cx="357789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50" b="1" dirty="0" smtClean="0">
                    <a:solidFill>
                      <a:srgbClr val="0070C0"/>
                    </a:solidFill>
                  </a:rPr>
                  <a:t>т.</a:t>
                </a:r>
                <a:r>
                  <a:rPr lang="en-US" sz="1150" b="1" dirty="0" smtClean="0">
                    <a:solidFill>
                      <a:srgbClr val="0070C0"/>
                    </a:solidFill>
                  </a:rPr>
                  <a:t>7</a:t>
                </a:r>
                <a:endParaRPr lang="ru-RU" sz="115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2" name="Овал 241"/>
              <p:cNvSpPr/>
              <p:nvPr/>
            </p:nvSpPr>
            <p:spPr>
              <a:xfrm>
                <a:off x="2617521" y="432080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3308327" y="3403427"/>
                <a:ext cx="461322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50" b="1" dirty="0" smtClean="0">
                    <a:solidFill>
                      <a:srgbClr val="0070C0"/>
                    </a:solidFill>
                  </a:rPr>
                  <a:t>т.</a:t>
                </a:r>
                <a:r>
                  <a:rPr lang="en-US" sz="1150" b="1" dirty="0" smtClean="0">
                    <a:solidFill>
                      <a:srgbClr val="0070C0"/>
                    </a:solidFill>
                  </a:rPr>
                  <a:t>8’</a:t>
                </a:r>
                <a:endParaRPr lang="ru-RU" sz="115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4" name="Овал 243"/>
              <p:cNvSpPr/>
              <p:nvPr/>
            </p:nvSpPr>
            <p:spPr>
              <a:xfrm>
                <a:off x="3445617" y="36367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3339852" y="4248795"/>
                <a:ext cx="357789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50" b="1" dirty="0" smtClean="0">
                    <a:solidFill>
                      <a:srgbClr val="0070C0"/>
                    </a:solidFill>
                  </a:rPr>
                  <a:t>т.</a:t>
                </a:r>
                <a:r>
                  <a:rPr lang="en-US" sz="1150" b="1" dirty="0" smtClean="0">
                    <a:solidFill>
                      <a:srgbClr val="0070C0"/>
                    </a:solidFill>
                  </a:rPr>
                  <a:t>8</a:t>
                </a:r>
                <a:endParaRPr lang="ru-RU" sz="115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885416" y="1342972"/>
                <a:ext cx="357789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5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ru-RU" sz="115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1622642" y="2395315"/>
                <a:ext cx="357789" cy="2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5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endParaRPr lang="ru-RU" sz="115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2952543" y="284464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9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22379"/>
            <a:ext cx="7557100" cy="480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4379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04686"/>
            <a:ext cx="7561263" cy="36000"/>
          </a:xfrm>
          <a:prstGeom prst="rect">
            <a:avLst/>
          </a:prstGeom>
          <a:solidFill>
            <a:srgbClr val="393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63" y="5064695"/>
            <a:ext cx="6652543" cy="12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/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468263" y="648395"/>
                <a:ext cx="6652543" cy="422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spcAft>
                    <a:spcPts val="300"/>
                  </a:spcAft>
                </a:pPr>
                <a:r>
                  <a:rPr lang="ru-RU" sz="1150" dirty="0" smtClean="0"/>
                  <a:t>Спектрометр </a:t>
                </a:r>
                <a:r>
                  <a:rPr lang="ru-RU" sz="1150" dirty="0" smtClean="0"/>
                  <a:t>ЭПР </a:t>
                </a:r>
                <a:r>
                  <a:rPr lang="en-US" sz="1150" b="1" dirty="0" smtClean="0">
                    <a:solidFill>
                      <a:srgbClr val="FF0000"/>
                    </a:solidFill>
                  </a:rPr>
                  <a:t>LAB</a:t>
                </a:r>
                <a:r>
                  <a:rPr lang="en-US" sz="1150" b="1" dirty="0" smtClean="0"/>
                  <a:t>RADOR</a:t>
                </a:r>
                <a:r>
                  <a:rPr lang="ru-RU" sz="1150" b="1" dirty="0"/>
                  <a:t>® </a:t>
                </a:r>
                <a:r>
                  <a:rPr lang="ru-RU" sz="1150" dirty="0" smtClean="0"/>
                  <a:t>содержит три генератора: два генератора СВЧ с частотами генерации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150" dirty="0" smtClean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100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ru-RU" sz="11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150" dirty="0" smtClean="0"/>
                  <a:t> примерно 9,2 и 9,3 ГГц и один эталонный генератор с частотой генерации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50" i="1">
                        <a:latin typeface="Cambria Math"/>
                      </a:rPr>
                      <m:t>Ω</m:t>
                    </m:r>
                  </m:oMath>
                </a14:m>
                <a:r>
                  <a:rPr lang="ru-RU" sz="1150" dirty="0">
                    <a:latin typeface="Cambria Math"/>
                  </a:rPr>
                  <a:t>=</a:t>
                </a:r>
                <a:r>
                  <a:rPr lang="en-US" sz="1150" dirty="0">
                    <a:latin typeface="Cambria Math"/>
                  </a:rPr>
                  <a:t>100,000 M</a:t>
                </a:r>
                <a:r>
                  <a:rPr lang="ru-RU" sz="1150" dirty="0" smtClean="0">
                    <a:latin typeface="Cambria Math"/>
                  </a:rPr>
                  <a:t>Гц</a:t>
                </a:r>
                <a:r>
                  <a:rPr lang="ru-RU" sz="1150" dirty="0" smtClean="0"/>
                  <a:t>.</a:t>
                </a:r>
              </a:p>
              <a:p>
                <a:pPr algn="just">
                  <a:lnSpc>
                    <a:spcPct val="90000"/>
                  </a:lnSpc>
                  <a:spcAft>
                    <a:spcPts val="300"/>
                  </a:spcAft>
                </a:pPr>
                <a:endParaRPr lang="ru-RU" sz="1150" b="1" dirty="0" smtClean="0"/>
              </a:p>
              <a:p>
                <a:pPr algn="just">
                  <a:lnSpc>
                    <a:spcPct val="90000"/>
                  </a:lnSpc>
                  <a:spcAft>
                    <a:spcPts val="300"/>
                  </a:spcAft>
                </a:pPr>
                <a:r>
                  <a:rPr lang="en-US" sz="1150" b="1" dirty="0">
                    <a:solidFill>
                      <a:srgbClr val="00B050"/>
                    </a:solidFill>
                  </a:rPr>
                  <a:t>I</a:t>
                </a:r>
                <a:r>
                  <a:rPr lang="ru-RU" sz="1150" b="1" dirty="0" smtClean="0">
                    <a:solidFill>
                      <a:srgbClr val="00B050"/>
                    </a:solidFill>
                  </a:rPr>
                  <a:t>. Принцип организации связи источников СВЧ-излучения (</a:t>
                </a:r>
                <a:r>
                  <a:rPr lang="ru-RU" sz="1150" b="1" i="1" dirty="0" smtClean="0">
                    <a:solidFill>
                      <a:srgbClr val="00B050"/>
                    </a:solidFill>
                  </a:rPr>
                  <a:t>когерентность</a:t>
                </a:r>
                <a:r>
                  <a:rPr lang="ru-RU" sz="1150" b="1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 algn="just">
                  <a:lnSpc>
                    <a:spcPct val="90000"/>
                  </a:lnSpc>
                  <a:spcAft>
                    <a:spcPts val="300"/>
                  </a:spcAft>
                </a:pPr>
                <a:r>
                  <a:rPr lang="ru-RU" sz="1150" dirty="0" smtClean="0"/>
                  <a:t>Сигналы с генераторов СВЧ (т.1 и т.2) проходят через смеситель, на выходе которого (т.4) сигнал имеет частоту и начальную фазу, равные разности соответствующих величин входных сигналов. Сигнал со смесителя попадает</a:t>
                </a:r>
                <a:r>
                  <a:rPr lang="en-US" sz="1150" dirty="0" smtClean="0"/>
                  <a:t> </a:t>
                </a:r>
                <a:r>
                  <a:rPr lang="ru-RU" sz="1150" dirty="0" smtClean="0"/>
                  <a:t>на </a:t>
                </a:r>
                <a:r>
                  <a:rPr lang="ru-RU" sz="1150" dirty="0" err="1" smtClean="0"/>
                  <a:t>фазочастотный</a:t>
                </a:r>
                <a:r>
                  <a:rPr lang="ru-RU" sz="1150" dirty="0" smtClean="0"/>
                  <a:t> дискриминатор ФЧД, который сравнивает его с сигналом от эталонного генератора, корректируя работу генератора СВЧ 2 таким образом, чтобы входные сигналы ФЧД имели одинаковую частоту и начальную фазу. Таким </a:t>
                </a:r>
                <a:r>
                  <a:rPr lang="ru-RU" sz="1150" dirty="0" smtClean="0"/>
                  <a:t>образом, </a:t>
                </a:r>
                <a:r>
                  <a:rPr lang="ru-RU" sz="1150" dirty="0" smtClean="0"/>
                  <a:t>обеспечивается взаимосвязанность частоты и начальной фазы генераторов, т.е. их когерентность.</a:t>
                </a:r>
              </a:p>
              <a:p>
                <a:pPr algn="just">
                  <a:lnSpc>
                    <a:spcPct val="90000"/>
                  </a:lnSpc>
                  <a:spcAft>
                    <a:spcPts val="300"/>
                  </a:spcAft>
                </a:pPr>
                <a:endParaRPr lang="ru-RU" sz="1150" dirty="0"/>
              </a:p>
              <a:p>
                <a:pPr algn="just">
                  <a:lnSpc>
                    <a:spcPct val="90000"/>
                  </a:lnSpc>
                  <a:spcAft>
                    <a:spcPts val="300"/>
                  </a:spcAft>
                </a:pPr>
                <a:r>
                  <a:rPr lang="en-US" sz="1150" b="1" dirty="0" smtClean="0">
                    <a:solidFill>
                      <a:srgbClr val="0070C0"/>
                    </a:solidFill>
                  </a:rPr>
                  <a:t>II. </a:t>
                </a:r>
                <a:r>
                  <a:rPr lang="ru-RU" sz="1150" b="1" dirty="0" smtClean="0">
                    <a:solidFill>
                      <a:srgbClr val="0070C0"/>
                    </a:solidFill>
                  </a:rPr>
                  <a:t>Принцип двойного преобразования частоты (</a:t>
                </a:r>
                <a:r>
                  <a:rPr lang="ru-RU" sz="1150" b="1" i="1" dirty="0" err="1" smtClean="0">
                    <a:solidFill>
                      <a:srgbClr val="0070C0"/>
                    </a:solidFill>
                  </a:rPr>
                  <a:t>супергетеродинность</a:t>
                </a:r>
                <a:r>
                  <a:rPr lang="ru-RU" sz="1150" b="1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pPr algn="just">
                  <a:lnSpc>
                    <a:spcPct val="90000"/>
                  </a:lnSpc>
                  <a:spcAft>
                    <a:spcPts val="300"/>
                  </a:spcAft>
                </a:pPr>
                <a:r>
                  <a:rPr lang="ru-RU" sz="1150" dirty="0" smtClean="0"/>
                  <a:t>Сигнал от генератора СВЧ 1 (т.1), проходя через резонатор приобретает две составляющие (т.5), амплитуда одной из которых пропорциональна поглощению среды в резонаторе (Г</a:t>
                </a:r>
                <a:r>
                  <a:rPr lang="en-US" sz="1150" dirty="0" smtClean="0"/>
                  <a:t>’</a:t>
                </a:r>
                <a:r>
                  <a:rPr lang="ru-RU" sz="1150" dirty="0" smtClean="0"/>
                  <a:t> – собственно сигнал ЭПР</a:t>
                </a:r>
                <a:r>
                  <a:rPr lang="en-US" sz="1150" dirty="0" smtClean="0"/>
                  <a:t>)</a:t>
                </a:r>
                <a:r>
                  <a:rPr lang="ru-RU" sz="1150" dirty="0" smtClean="0"/>
                  <a:t>, а другая – дисперсии (Г</a:t>
                </a:r>
                <a:r>
                  <a:rPr lang="en-US" sz="1150" dirty="0" smtClean="0"/>
                  <a:t>’’)</a:t>
                </a:r>
                <a:r>
                  <a:rPr lang="ru-RU" sz="1150" dirty="0" smtClean="0"/>
                  <a:t>. Сигнал после резонатора проходит через смеситель (т.6) и, благодаря когерентности источников СВЧ, приобретает частоту и начальную фазу эталонного генератора, претерпевая первое превращение частоты. Затем сигнал попадает на синхронный детектор, где происходит второе преобразование частоты с выделением постоянных составляющих (т.8 и т.8</a:t>
                </a:r>
                <a:r>
                  <a:rPr lang="en-US" sz="1150" dirty="0" smtClean="0"/>
                  <a:t>’</a:t>
                </a:r>
                <a:r>
                  <a:rPr lang="ru-RU" sz="1150" dirty="0" smtClean="0"/>
                  <a:t>), одна из которых есть сигнал поглощения ЭПР.</a:t>
                </a:r>
              </a:p>
              <a:p>
                <a:pPr algn="just">
                  <a:lnSpc>
                    <a:spcPct val="90000"/>
                  </a:lnSpc>
                  <a:spcAft>
                    <a:spcPts val="300"/>
                  </a:spcAft>
                </a:pPr>
                <a:endParaRPr lang="ru-RU" sz="1150" dirty="0"/>
              </a:p>
              <a:p>
                <a:pPr algn="just">
                  <a:lnSpc>
                    <a:spcPct val="90000"/>
                  </a:lnSpc>
                  <a:spcAft>
                    <a:spcPts val="300"/>
                  </a:spcAft>
                </a:pPr>
                <a:r>
                  <a:rPr lang="ru-RU" sz="1150" dirty="0" smtClean="0"/>
                  <a:t>Таким </a:t>
                </a:r>
                <a:r>
                  <a:rPr lang="ru-RU" sz="1150" dirty="0" smtClean="0"/>
                  <a:t>образом, </a:t>
                </a:r>
                <a:r>
                  <a:rPr lang="ru-RU" sz="1150" dirty="0" smtClean="0"/>
                  <a:t>обеспечивается принцип регистрации сигнала ЭПР без использования модуляции магнитного поля, характерной для классических спектрометров ЭПР, что дает некоторые преимущества и открывает дополнительные возможности в исследовании различных материалов.</a:t>
                </a: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63" y="648395"/>
                <a:ext cx="6652543" cy="4225837"/>
              </a:xfrm>
              <a:prstGeom prst="rect">
                <a:avLst/>
              </a:prstGeom>
              <a:blipFill rotWithShape="1">
                <a:blip r:embed="rId2"/>
                <a:stretch>
                  <a:fillRect t="-4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7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1756</Words>
  <Application>Microsoft Office PowerPoint</Application>
  <PresentationFormat>Произвольный</PresentationFormat>
  <Paragraphs>227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tch</dc:creator>
  <cp:lastModifiedBy>DolzhenkovAA</cp:lastModifiedBy>
  <cp:revision>152</cp:revision>
  <dcterms:created xsi:type="dcterms:W3CDTF">2015-12-12T15:33:16Z</dcterms:created>
  <dcterms:modified xsi:type="dcterms:W3CDTF">2016-01-20T11:31:43Z</dcterms:modified>
</cp:coreProperties>
</file>